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9"/>
  </p:notesMasterIdLst>
  <p:sldIdLst>
    <p:sldId id="256" r:id="rId2"/>
    <p:sldId id="266" r:id="rId3"/>
    <p:sldId id="258" r:id="rId4"/>
    <p:sldId id="267" r:id="rId5"/>
    <p:sldId id="268" r:id="rId6"/>
    <p:sldId id="260" r:id="rId7"/>
    <p:sldId id="263" r:id="rId8"/>
    <p:sldId id="269" r:id="rId9"/>
    <p:sldId id="261" r:id="rId10"/>
    <p:sldId id="259" r:id="rId11"/>
    <p:sldId id="264" r:id="rId12"/>
    <p:sldId id="265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4" r:id="rId24"/>
    <p:sldId id="281" r:id="rId25"/>
    <p:sldId id="280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22722-A30F-440D-BEAF-5F7BBB986394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E0452-37D3-43D7-83BF-4CF90B3C8CF9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Right: remains of a Bukovina-style</a:t>
            </a:r>
            <a:r>
              <a:rPr lang="en-CA" baseline="0" dirty="0" smtClean="0"/>
              <a:t> home in the </a:t>
            </a:r>
            <a:r>
              <a:rPr lang="en-CA" baseline="0" dirty="0" err="1" smtClean="0"/>
              <a:t>Libau</a:t>
            </a:r>
            <a:r>
              <a:rPr lang="en-CA" baseline="0" dirty="0" smtClean="0"/>
              <a:t> district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Community buildings,</a:t>
            </a:r>
            <a:r>
              <a:rPr lang="en-CA" baseline="0" dirty="0" smtClean="0"/>
              <a:t> 1</a:t>
            </a:r>
            <a:r>
              <a:rPr lang="en-CA" dirty="0" smtClean="0"/>
              <a:t>927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26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Members of the community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Close up</a:t>
            </a:r>
            <a:r>
              <a:rPr lang="en-CA" baseline="0" dirty="0" smtClean="0"/>
              <a:t> of </a:t>
            </a:r>
            <a:r>
              <a:rPr lang="en-CA" baseline="0" dirty="0" err="1" smtClean="0"/>
              <a:t>Bukovinian</a:t>
            </a:r>
            <a:r>
              <a:rPr lang="en-CA" baseline="0" dirty="0" smtClean="0"/>
              <a:t> construction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Harvesting at </a:t>
            </a:r>
            <a:r>
              <a:rPr lang="en-CA" dirty="0" err="1" smtClean="0"/>
              <a:t>Gonor</a:t>
            </a:r>
            <a:r>
              <a:rPr lang="en-CA" dirty="0" smtClean="0"/>
              <a:t> in 1905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Market gardening – picking</a:t>
            </a:r>
            <a:r>
              <a:rPr lang="en-CA" baseline="0" dirty="0" smtClean="0"/>
              <a:t> cabbage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16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North End market</a:t>
            </a:r>
            <a:r>
              <a:rPr lang="en-CA" baseline="0" dirty="0" smtClean="0"/>
              <a:t> gardening, Winnipeg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17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Kuzminski</a:t>
            </a:r>
            <a:r>
              <a:rPr lang="en-CA" dirty="0" smtClean="0"/>
              <a:t> stand 1946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20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Whittle’s</a:t>
            </a:r>
            <a:r>
              <a:rPr lang="en-CA" dirty="0" smtClean="0"/>
              <a:t> Barn at Whittles Point, </a:t>
            </a:r>
            <a:r>
              <a:rPr lang="en-CA" dirty="0" err="1" smtClean="0"/>
              <a:t>Libau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22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Stacking Hay at Joe Gloss farm,</a:t>
            </a:r>
            <a:r>
              <a:rPr lang="en-CA" baseline="0" dirty="0" smtClean="0"/>
              <a:t> </a:t>
            </a:r>
            <a:r>
              <a:rPr lang="en-CA" baseline="0" dirty="0" err="1" smtClean="0"/>
              <a:t>Libau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23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Where everyone stayed until titles were granted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0452-37D3-43D7-83BF-4CF90B3C8CF9}" type="slidenum">
              <a:rPr lang="en-CA" smtClean="0"/>
              <a:pPr/>
              <a:t>25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A2283B6-A4E7-4838-8CA1-FE57EC65ABE2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0358298-4648-438B-AB59-21D594E19373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Eastern European Immigration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East Selkirk Immigration Shed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Built for the Canadian Pacific Railway</a:t>
            </a:r>
            <a:br>
              <a:rPr lang="en-CA" dirty="0" smtClean="0"/>
            </a:br>
            <a:r>
              <a:rPr lang="en-CA" dirty="0" smtClean="0"/>
              <a:t>in 1876</a:t>
            </a:r>
          </a:p>
          <a:p>
            <a:endParaRPr lang="en-CA" dirty="0" smtClean="0"/>
          </a:p>
          <a:p>
            <a:r>
              <a:rPr lang="en-CA" dirty="0" smtClean="0"/>
              <a:t>Repurposed 1898-99</a:t>
            </a:r>
          </a:p>
          <a:p>
            <a:endParaRPr lang="en-CA" dirty="0" smtClean="0"/>
          </a:p>
          <a:p>
            <a:r>
              <a:rPr lang="en-CA" dirty="0" smtClean="0"/>
              <a:t>Dismantled 1906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New Settlements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t Clements Heritage\Heritage Village events\Lockport Centennial-from c drive\Banners\Photo gallery\Kays Delicatesen East Selkir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3871321" cy="2743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Ukrainians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775191"/>
            <a:ext cx="4648200" cy="4625609"/>
          </a:xfrm>
        </p:spPr>
        <p:txBody>
          <a:bodyPr/>
          <a:lstStyle/>
          <a:p>
            <a:r>
              <a:rPr lang="en-CA" dirty="0" smtClean="0"/>
              <a:t>East Selkirk</a:t>
            </a:r>
            <a:endParaRPr lang="en-CA" dirty="0"/>
          </a:p>
        </p:txBody>
      </p:sp>
      <p:pic>
        <p:nvPicPr>
          <p:cNvPr id="4" name="Picture 3" descr="F:\St Clements Heritage\Regional Heritage Projects\4_H\PDF files\East Selkirk Potatos Clu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419600"/>
            <a:ext cx="2544226" cy="2260508"/>
          </a:xfrm>
          <a:prstGeom prst="rect">
            <a:avLst/>
          </a:prstGeom>
          <a:noFill/>
        </p:spPr>
      </p:pic>
      <p:pic>
        <p:nvPicPr>
          <p:cNvPr id="5" name="Picture 4" descr="F:\St Clements Heritage\Heritage Village events\Lockport Centennial-from c drive\Displays\Farming in the 1900's\Files from 125th\Farming\Farming pics\Hockey rink n East Selkirk Van Horne Farm in background, taken form CPR water Tank 1935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2016" y="3886200"/>
            <a:ext cx="5241984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Ukrainians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CA" dirty="0"/>
          </a:p>
        </p:txBody>
      </p:sp>
      <p:pic>
        <p:nvPicPr>
          <p:cNvPr id="4" name="Picture 3" descr="F:\St Clements Heritage\Heritage Gallery\Heritage Gallery - old\Heritage Gallery - arranged by Web Site Chapters\2 Life of the Pioneers\1 Housing\Bukovynian 4 hous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81200"/>
            <a:ext cx="3094038" cy="4224338"/>
          </a:xfrm>
          <a:prstGeom prst="rect">
            <a:avLst/>
          </a:prstGeom>
          <a:noFill/>
        </p:spPr>
      </p:pic>
      <p:pic>
        <p:nvPicPr>
          <p:cNvPr id="5" name="Picture 4" descr="F:\St Clements Heritage\Heritage Village events\Lockport Centennial-from c drive\Displays\Farming in the 1900's\Buildings\Remains of a Bukovynian house in the Libau district NE 28-15-6E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514600"/>
            <a:ext cx="5048250" cy="3078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Ukrainians</a:t>
            </a:r>
            <a:endParaRPr lang="en-CA" dirty="0"/>
          </a:p>
        </p:txBody>
      </p:sp>
      <p:pic>
        <p:nvPicPr>
          <p:cNvPr id="4" name="Content Placeholder 3" descr="F:\St Clements Heritage\Heritage Village events\Lockport Centennial-from c drive\Displays\Farming in the 1900's\Buildings\Details of construction of Bukovynian house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104" y="2391600"/>
            <a:ext cx="5193792" cy="3392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Ukrainians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 smtClean="0"/>
              <a:t>Narol</a:t>
            </a:r>
            <a:r>
              <a:rPr lang="en-CA" dirty="0" smtClean="0"/>
              <a:t> and </a:t>
            </a:r>
            <a:r>
              <a:rPr lang="en-CA" dirty="0" err="1" smtClean="0"/>
              <a:t>Gonor</a:t>
            </a:r>
            <a:endParaRPr lang="en-CA" dirty="0"/>
          </a:p>
        </p:txBody>
      </p:sp>
      <p:pic>
        <p:nvPicPr>
          <p:cNvPr id="8194" name="Picture 2" descr="F:\St Clements Heritage\Heritage Village events\Lockport Centennial-from c drive\Displays\Farming in the 1900's\Files from 125th\Farming\Farming pics\1905 harvesting at Gono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14600"/>
            <a:ext cx="6330950" cy="404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St Clements Heritage\Heritage Gallery\Heritage Gallery - sorted March 2012\6 Early Businesses\Farming\7 Market Gardening\Market gardening 2 picking cabbage- St Clement Herit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685800"/>
            <a:ext cx="948951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St Clements Heritage\Heritage Gallery\Heritage Gallery - sorted March 2012\6 Early Businesses\Farming\7 Market Gardening\North end market 3 St Clements Herit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8600"/>
            <a:ext cx="7162800" cy="6302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St Clements Heritage\Heritage Gallery\Heritage Gallery - sorted March 2012\6 Early Businesses\Farming\7 Market Gardening\North end market 1 St Clements Herit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"/>
            <a:ext cx="70866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St Clements Heritage\Heritage Gallery\Heritage Gallery - sorted March 2012\6 Early Businesses\Farming\7 Market Gardening\North end market 4 St Clements Herit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6629400" cy="5711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533400"/>
            <a:ext cx="3200400" cy="870062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0"/>
            <a:ext cx="4419600" cy="59348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Vine Flower Section Divi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276600"/>
            <a:ext cx="1295581" cy="695422"/>
          </a:xfrm>
          <a:prstGeom prst="rect">
            <a:avLst/>
          </a:prstGeom>
        </p:spPr>
      </p:pic>
      <p:pic>
        <p:nvPicPr>
          <p:cNvPr id="5" name="Picture 4" descr="Vine Flower Section Divi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400" y="3276600"/>
            <a:ext cx="1295581" cy="695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St Clements Heritage\Heritage Gallery\Heritage Gallery - old\Heritage Gallery - arranged by Web Site Chapters\2 Life of the Pioneers\2 Farming\Market Gardening\Market gardening 4 cultivating by the Red Rive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9600"/>
            <a:ext cx="7758112" cy="5602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Libau</a:t>
            </a:r>
            <a:endParaRPr lang="en-C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524000"/>
            <a:ext cx="2362200" cy="215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0"/>
            <a:ext cx="4876800" cy="282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752600"/>
            <a:ext cx="3429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2733675" y="1514475"/>
            <a:ext cx="2381250" cy="2752725"/>
          </a:xfrm>
          <a:custGeom>
            <a:avLst/>
            <a:gdLst>
              <a:gd name="connsiteX0" fmla="*/ 1438275 w 2381250"/>
              <a:gd name="connsiteY0" fmla="*/ 2752725 h 2752725"/>
              <a:gd name="connsiteX1" fmla="*/ 1352550 w 2381250"/>
              <a:gd name="connsiteY1" fmla="*/ 2200275 h 2752725"/>
              <a:gd name="connsiteX2" fmla="*/ 2381250 w 2381250"/>
              <a:gd name="connsiteY2" fmla="*/ 2190750 h 2752725"/>
              <a:gd name="connsiteX3" fmla="*/ 2371725 w 2381250"/>
              <a:gd name="connsiteY3" fmla="*/ 0 h 2752725"/>
              <a:gd name="connsiteX4" fmla="*/ 0 w 2381250"/>
              <a:gd name="connsiteY4" fmla="*/ 9525 h 2752725"/>
              <a:gd name="connsiteX5" fmla="*/ 9525 w 2381250"/>
              <a:gd name="connsiteY5" fmla="*/ 2162175 h 2752725"/>
              <a:gd name="connsiteX6" fmla="*/ 1343025 w 2381250"/>
              <a:gd name="connsiteY6" fmla="*/ 2200275 h 2752725"/>
              <a:gd name="connsiteX7" fmla="*/ 1438275 w 2381250"/>
              <a:gd name="connsiteY7" fmla="*/ 2752725 h 275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1250" h="2752725">
                <a:moveTo>
                  <a:pt x="1438275" y="2752725"/>
                </a:moveTo>
                <a:lnTo>
                  <a:pt x="1352550" y="2200275"/>
                </a:lnTo>
                <a:lnTo>
                  <a:pt x="2381250" y="2190750"/>
                </a:lnTo>
                <a:lnTo>
                  <a:pt x="2371725" y="0"/>
                </a:lnTo>
                <a:lnTo>
                  <a:pt x="0" y="9525"/>
                </a:lnTo>
                <a:lnTo>
                  <a:pt x="9525" y="2162175"/>
                </a:lnTo>
                <a:lnTo>
                  <a:pt x="1343025" y="2200275"/>
                </a:lnTo>
                <a:lnTo>
                  <a:pt x="1438275" y="275272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7848600" y="2286000"/>
            <a:ext cx="914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St Clements Heritage\Heritage Gallery\Heritage Gallery - old\Buildings\Whittle's barn at Whittles' Point Lib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69493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St Clements Heritage\Heritage Village events\Lockport Centennial-from c drive\Displays\Farming in the 1900's\Files from 125th\Farming\Farming pics\Stacking hay at Joe Gloss farm Libau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09600"/>
            <a:ext cx="7419975" cy="556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Schneider Commune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Inflation in Germany after the First </a:t>
            </a:r>
            <a:br>
              <a:rPr lang="en-CA" dirty="0" smtClean="0"/>
            </a:br>
            <a:r>
              <a:rPr lang="en-CA" dirty="0" smtClean="0"/>
              <a:t>World War</a:t>
            </a:r>
          </a:p>
          <a:p>
            <a:endParaRPr lang="en-CA" dirty="0" smtClean="0"/>
          </a:p>
          <a:p>
            <a:r>
              <a:rPr lang="en-CA" dirty="0" smtClean="0"/>
              <a:t>Unworkable communal model at </a:t>
            </a:r>
            <a:br>
              <a:rPr lang="en-CA" dirty="0" smtClean="0"/>
            </a:br>
            <a:r>
              <a:rPr lang="en-CA" dirty="0" smtClean="0"/>
              <a:t>Little Britain, 1927</a:t>
            </a:r>
          </a:p>
          <a:p>
            <a:endParaRPr lang="en-CA" dirty="0" smtClean="0"/>
          </a:p>
          <a:p>
            <a:r>
              <a:rPr lang="en-CA" dirty="0" smtClean="0"/>
              <a:t>Split up in 1928</a:t>
            </a:r>
          </a:p>
          <a:p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St Clements Heritage\Little Britain German community\Little Britain Farming community_Colony building where everyone stayed unti titles were gran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7607300" cy="6050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St Clements Heritage\Little Britain German community\Little Britain Farming community_- colony Building 1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533400"/>
            <a:ext cx="68580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St Clements Heritage\Little Britain German community\Little Britain Farming community_0003.jpg"/>
          <p:cNvPicPr>
            <a:picLocks noChangeAspect="1" noChangeArrowheads="1"/>
          </p:cNvPicPr>
          <p:nvPr/>
        </p:nvPicPr>
        <p:blipFill>
          <a:blip r:embed="rId3" cstate="print"/>
          <a:srcRect t="6810" r="10544"/>
          <a:stretch>
            <a:fillRect/>
          </a:stretch>
        </p:blipFill>
        <p:spPr bwMode="auto">
          <a:xfrm>
            <a:off x="1447800" y="838200"/>
            <a:ext cx="6477000" cy="521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Canada’s Immigration Initiative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Macdonald Era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Dominion Lands Act (1872)</a:t>
            </a:r>
          </a:p>
          <a:p>
            <a:pPr lvl="1"/>
            <a:r>
              <a:rPr lang="en-CA" dirty="0" smtClean="0"/>
              <a:t>160 acres per person for $10</a:t>
            </a:r>
          </a:p>
          <a:p>
            <a:pPr lvl="1"/>
            <a:r>
              <a:rPr lang="en-CA" dirty="0" smtClean="0"/>
              <a:t>Must promise to cultivate 40 acres</a:t>
            </a:r>
          </a:p>
          <a:p>
            <a:pPr lvl="1"/>
            <a:r>
              <a:rPr lang="en-CA" dirty="0" smtClean="0"/>
              <a:t>Must build a permanent residence in 3 years</a:t>
            </a:r>
          </a:p>
          <a:p>
            <a:pPr lvl="1"/>
            <a:endParaRPr lang="en-CA" dirty="0" smtClean="0"/>
          </a:p>
          <a:p>
            <a:r>
              <a:rPr lang="en-CA" dirty="0" smtClean="0"/>
              <a:t>End of the American frontier (1890)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Laurier Era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Clifford </a:t>
            </a:r>
            <a:r>
              <a:rPr lang="en-CA" dirty="0" err="1" smtClean="0"/>
              <a:t>Sifton</a:t>
            </a:r>
            <a:endParaRPr lang="en-CA" dirty="0" smtClean="0"/>
          </a:p>
          <a:p>
            <a:pPr lvl="1"/>
            <a:r>
              <a:rPr lang="en-CA" dirty="0" smtClean="0"/>
              <a:t>Advertising campaigns</a:t>
            </a:r>
          </a:p>
          <a:p>
            <a:pPr lvl="1"/>
            <a:r>
              <a:rPr lang="en-CA" dirty="0" smtClean="0"/>
              <a:t>“Peasants in sheep-skin coats”</a:t>
            </a:r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114800"/>
            <a:ext cx="1298642" cy="1743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267200"/>
            <a:ext cx="1298642" cy="1743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495800"/>
            <a:ext cx="1298642" cy="1743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657600"/>
            <a:ext cx="1749287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810000"/>
            <a:ext cx="1749287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962400"/>
            <a:ext cx="1749287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752600"/>
            <a:ext cx="2743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“A Babel of Tongues”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St Clements Heritage\Heritage Village events\Lockport Centennial\Displays\Farming in the 1900's\Buildings\Maps of ethnic areas of the western Ukrain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865" y="1981200"/>
            <a:ext cx="3825135" cy="44958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Ukrainians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75191"/>
            <a:ext cx="8458200" cy="4625609"/>
          </a:xfrm>
        </p:spPr>
        <p:txBody>
          <a:bodyPr/>
          <a:lstStyle/>
          <a:p>
            <a:r>
              <a:rPr lang="en-CA" dirty="0" smtClean="0"/>
              <a:t>Austro-Hungarian Empire</a:t>
            </a:r>
          </a:p>
          <a:p>
            <a:pPr lvl="1"/>
            <a:r>
              <a:rPr lang="en-CA" dirty="0" smtClean="0"/>
              <a:t>Galicia and Bukovina</a:t>
            </a:r>
          </a:p>
          <a:p>
            <a:endParaRPr lang="en-CA" dirty="0" smtClean="0"/>
          </a:p>
          <a:p>
            <a:r>
              <a:rPr lang="en-CA" dirty="0" smtClean="0"/>
              <a:t>Reasons for coming</a:t>
            </a:r>
          </a:p>
          <a:p>
            <a:pPr lvl="1"/>
            <a:r>
              <a:rPr lang="en-CA" dirty="0" smtClean="0"/>
              <a:t>Land pressures</a:t>
            </a:r>
          </a:p>
          <a:p>
            <a:pPr lvl="1"/>
            <a:r>
              <a:rPr lang="en-CA" dirty="0" smtClean="0"/>
              <a:t>Religious persecution by Poles</a:t>
            </a:r>
          </a:p>
          <a:p>
            <a:pPr lvl="1"/>
            <a:r>
              <a:rPr lang="en-CA" dirty="0" smtClean="0"/>
              <a:t>“</a:t>
            </a:r>
            <a:r>
              <a:rPr lang="en-CA" dirty="0" err="1" smtClean="0"/>
              <a:t>Russification</a:t>
            </a:r>
            <a:r>
              <a:rPr lang="en-CA" dirty="0" smtClean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Doukhobors</a:t>
            </a:r>
            <a:r>
              <a:rPr lang="en-CA" dirty="0" smtClean="0"/>
              <a:t> and Poles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 smtClean="0"/>
              <a:t>Doukhobors</a:t>
            </a:r>
            <a:endParaRPr lang="en-CA" dirty="0" smtClean="0"/>
          </a:p>
          <a:p>
            <a:pPr lvl="1"/>
            <a:r>
              <a:rPr lang="en-CA" dirty="0" smtClean="0"/>
              <a:t>“Spirit wrestlers”</a:t>
            </a:r>
          </a:p>
          <a:p>
            <a:pPr lvl="1"/>
            <a:r>
              <a:rPr lang="en-CA" dirty="0" smtClean="0"/>
              <a:t>Pacifists</a:t>
            </a:r>
          </a:p>
          <a:p>
            <a:pPr lvl="1"/>
            <a:r>
              <a:rPr lang="en-CA" dirty="0" smtClean="0"/>
              <a:t>Anti-Tsarist</a:t>
            </a:r>
          </a:p>
          <a:p>
            <a:endParaRPr lang="en-CA" dirty="0" smtClean="0"/>
          </a:p>
          <a:p>
            <a:r>
              <a:rPr lang="en-CA" dirty="0" smtClean="0"/>
              <a:t>Poles</a:t>
            </a:r>
          </a:p>
          <a:p>
            <a:pPr lvl="1"/>
            <a:r>
              <a:rPr lang="en-CA" dirty="0" smtClean="0"/>
              <a:t>Economic opportunity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East Selkirk Roundhouse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F:\St Clements Heritage\Signage\Pictures maps\East Selkirk Roundhous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819400"/>
            <a:ext cx="6858000" cy="3829491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066800" y="3048000"/>
            <a:ext cx="22098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113</TotalTime>
  <Words>203</Words>
  <Application>Microsoft Office PowerPoint</Application>
  <PresentationFormat>On-screen Show (4:3)</PresentationFormat>
  <Paragraphs>73</Paragraphs>
  <Slides>27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Module</vt:lpstr>
      <vt:lpstr>Eastern European Immigration</vt:lpstr>
      <vt:lpstr>Slide 2</vt:lpstr>
      <vt:lpstr>Canada’s Immigration Initiative</vt:lpstr>
      <vt:lpstr>Macdonald Era</vt:lpstr>
      <vt:lpstr>Laurier Era</vt:lpstr>
      <vt:lpstr>“A Babel of Tongues”</vt:lpstr>
      <vt:lpstr>Ukrainians</vt:lpstr>
      <vt:lpstr>Doukhobors and Poles</vt:lpstr>
      <vt:lpstr>The East Selkirk Roundhouse</vt:lpstr>
      <vt:lpstr>East Selkirk Immigration Shed</vt:lpstr>
      <vt:lpstr>New Settlements</vt:lpstr>
      <vt:lpstr>Ukrainians</vt:lpstr>
      <vt:lpstr>Ukrainians</vt:lpstr>
      <vt:lpstr>Ukrainians</vt:lpstr>
      <vt:lpstr>Ukrainians</vt:lpstr>
      <vt:lpstr>Slide 16</vt:lpstr>
      <vt:lpstr>Slide 17</vt:lpstr>
      <vt:lpstr>Slide 18</vt:lpstr>
      <vt:lpstr>Slide 19</vt:lpstr>
      <vt:lpstr>Slide 20</vt:lpstr>
      <vt:lpstr>Libau</vt:lpstr>
      <vt:lpstr>Slide 22</vt:lpstr>
      <vt:lpstr>Slide 23</vt:lpstr>
      <vt:lpstr>The Schneider Commune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NDevice</dc:creator>
  <cp:lastModifiedBy>NDevice</cp:lastModifiedBy>
  <cp:revision>13</cp:revision>
  <dcterms:created xsi:type="dcterms:W3CDTF">2018-08-13T19:43:40Z</dcterms:created>
  <dcterms:modified xsi:type="dcterms:W3CDTF">2018-08-16T15:45:18Z</dcterms:modified>
</cp:coreProperties>
</file>