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3"/>
  </p:notesMasterIdLst>
  <p:sldIdLst>
    <p:sldId id="256" r:id="rId2"/>
    <p:sldId id="281" r:id="rId3"/>
    <p:sldId id="259" r:id="rId4"/>
    <p:sldId id="282" r:id="rId5"/>
    <p:sldId id="262" r:id="rId6"/>
    <p:sldId id="258" r:id="rId7"/>
    <p:sldId id="275" r:id="rId8"/>
    <p:sldId id="274" r:id="rId9"/>
    <p:sldId id="277" r:id="rId10"/>
    <p:sldId id="280" r:id="rId11"/>
    <p:sldId id="263" r:id="rId12"/>
    <p:sldId id="276" r:id="rId13"/>
    <p:sldId id="265" r:id="rId14"/>
    <p:sldId id="268" r:id="rId15"/>
    <p:sldId id="269" r:id="rId16"/>
    <p:sldId id="285" r:id="rId17"/>
    <p:sldId id="278" r:id="rId18"/>
    <p:sldId id="283" r:id="rId19"/>
    <p:sldId id="284" r:id="rId20"/>
    <p:sldId id="270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CF5F9-88AB-3E4F-B490-DEE05CEB337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BE2A4-35A8-0442-A814-38117CA0B8EA}">
      <dgm:prSet phldrT="[Text]"/>
      <dgm:spPr/>
      <dgm:t>
        <a:bodyPr/>
        <a:lstStyle/>
        <a:p>
          <a:r>
            <a:rPr lang="en-US" dirty="0" smtClean="0"/>
            <a:t>FERMIERS</a:t>
          </a:r>
          <a:endParaRPr lang="en-US" dirty="0"/>
        </a:p>
      </dgm:t>
    </dgm:pt>
    <dgm:pt modelId="{CF828552-02D0-9444-A004-AB7DDDCAC36F}" type="parTrans" cxnId="{16F15306-B287-F144-B67E-0ADA18210735}">
      <dgm:prSet/>
      <dgm:spPr/>
      <dgm:t>
        <a:bodyPr/>
        <a:lstStyle/>
        <a:p>
          <a:endParaRPr lang="en-US"/>
        </a:p>
      </dgm:t>
    </dgm:pt>
    <dgm:pt modelId="{DE87FD9C-69BC-5C41-830F-1FEE60F21471}" type="sibTrans" cxnId="{16F15306-B287-F144-B67E-0ADA18210735}">
      <dgm:prSet/>
      <dgm:spPr/>
      <dgm:t>
        <a:bodyPr/>
        <a:lstStyle/>
        <a:p>
          <a:endParaRPr lang="en-US"/>
        </a:p>
      </dgm:t>
    </dgm:pt>
    <dgm:pt modelId="{1C16E9F2-B9A4-6848-A330-5529A80514AD}">
      <dgm:prSet phldrT="[Text]"/>
      <dgm:spPr/>
      <dgm:t>
        <a:bodyPr/>
        <a:lstStyle/>
        <a:p>
          <a:r>
            <a:rPr lang="en-US" dirty="0" smtClean="0"/>
            <a:t>BÛCHERONS</a:t>
          </a:r>
          <a:endParaRPr lang="en-US" dirty="0"/>
        </a:p>
      </dgm:t>
    </dgm:pt>
    <dgm:pt modelId="{999B17EF-7D52-FE4A-83F6-74AE9E00EB0A}" type="parTrans" cxnId="{A4AAD71D-213D-7748-A5F0-72412EAA2C7A}">
      <dgm:prSet/>
      <dgm:spPr/>
      <dgm:t>
        <a:bodyPr/>
        <a:lstStyle/>
        <a:p>
          <a:endParaRPr lang="en-US"/>
        </a:p>
      </dgm:t>
    </dgm:pt>
    <dgm:pt modelId="{7C0BE3B4-C4A4-5D43-9419-99BFE62E2C7E}" type="sibTrans" cxnId="{A4AAD71D-213D-7748-A5F0-72412EAA2C7A}">
      <dgm:prSet/>
      <dgm:spPr/>
      <dgm:t>
        <a:bodyPr/>
        <a:lstStyle/>
        <a:p>
          <a:endParaRPr lang="en-US"/>
        </a:p>
      </dgm:t>
    </dgm:pt>
    <dgm:pt modelId="{B868F0F7-89BC-6543-8BC6-860BAD24E5BA}">
      <dgm:prSet phldrT="[Text]"/>
      <dgm:spPr/>
      <dgm:t>
        <a:bodyPr/>
        <a:lstStyle/>
        <a:p>
          <a:r>
            <a:rPr lang="en-US" dirty="0" smtClean="0"/>
            <a:t>MARINS des BATEAUX YORK</a:t>
          </a:r>
          <a:endParaRPr lang="en-US" dirty="0"/>
        </a:p>
      </dgm:t>
    </dgm:pt>
    <dgm:pt modelId="{E579DB5F-3B3B-324E-9E7C-2E97468D7A42}" type="parTrans" cxnId="{7301DD09-41A1-5A45-A5D3-F611C38C7191}">
      <dgm:prSet/>
      <dgm:spPr/>
      <dgm:t>
        <a:bodyPr/>
        <a:lstStyle/>
        <a:p>
          <a:endParaRPr lang="en-US"/>
        </a:p>
      </dgm:t>
    </dgm:pt>
    <dgm:pt modelId="{47C28C20-C062-9545-8F07-8D2564AC70F4}" type="sibTrans" cxnId="{7301DD09-41A1-5A45-A5D3-F611C38C7191}">
      <dgm:prSet/>
      <dgm:spPr/>
      <dgm:t>
        <a:bodyPr/>
        <a:lstStyle/>
        <a:p>
          <a:endParaRPr lang="en-US"/>
        </a:p>
      </dgm:t>
    </dgm:pt>
    <dgm:pt modelId="{CEC269BF-BC7A-4D44-94B7-04FEBE46CDFC}" type="pres">
      <dgm:prSet presAssocID="{D4ACF5F9-88AB-3E4F-B490-DEE05CEB33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ED3E15-22BA-614A-8FF6-55D73D2DE3D0}" type="pres">
      <dgm:prSet presAssocID="{661BE2A4-35A8-0442-A814-38117CA0B8EA}" presName="parentLin" presStyleCnt="0"/>
      <dgm:spPr/>
    </dgm:pt>
    <dgm:pt modelId="{FC3689DA-DA99-0245-BB91-3CC93434730E}" type="pres">
      <dgm:prSet presAssocID="{661BE2A4-35A8-0442-A814-38117CA0B8E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FA55DDC-5219-BF47-850B-14D2C56A87C7}" type="pres">
      <dgm:prSet presAssocID="{661BE2A4-35A8-0442-A814-38117CA0B8EA}" presName="parentText" presStyleLbl="node1" presStyleIdx="0" presStyleCnt="3" custLinFactNeighborX="-24528" custLinFactNeighborY="21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806EF-63F7-AB44-98B7-78347703D1E6}" type="pres">
      <dgm:prSet presAssocID="{661BE2A4-35A8-0442-A814-38117CA0B8EA}" presName="negativeSpace" presStyleCnt="0"/>
      <dgm:spPr/>
    </dgm:pt>
    <dgm:pt modelId="{1CBCED0C-33B3-D941-938A-0CF557C3359F}" type="pres">
      <dgm:prSet presAssocID="{661BE2A4-35A8-0442-A814-38117CA0B8EA}" presName="childText" presStyleLbl="conFgAcc1" presStyleIdx="0" presStyleCnt="3">
        <dgm:presLayoutVars>
          <dgm:bulletEnabled val="1"/>
        </dgm:presLayoutVars>
      </dgm:prSet>
      <dgm:spPr/>
    </dgm:pt>
    <dgm:pt modelId="{9FA6DA0A-6582-8044-8DC2-5F12B2B21636}" type="pres">
      <dgm:prSet presAssocID="{DE87FD9C-69BC-5C41-830F-1FEE60F21471}" presName="spaceBetweenRectangles" presStyleCnt="0"/>
      <dgm:spPr/>
    </dgm:pt>
    <dgm:pt modelId="{FA081E2D-3D72-574B-AF2D-4E364F644CFE}" type="pres">
      <dgm:prSet presAssocID="{1C16E9F2-B9A4-6848-A330-5529A80514AD}" presName="parentLin" presStyleCnt="0"/>
      <dgm:spPr/>
    </dgm:pt>
    <dgm:pt modelId="{07C23CCE-D3C9-C54E-B7EF-3174FC89B31E}" type="pres">
      <dgm:prSet presAssocID="{1C16E9F2-B9A4-6848-A330-5529A80514A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73F7E3-5142-C143-A0A9-E72A36F11017}" type="pres">
      <dgm:prSet presAssocID="{1C16E9F2-B9A4-6848-A330-5529A80514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D9DB1-43D7-C348-9BF5-18D219F211C1}" type="pres">
      <dgm:prSet presAssocID="{1C16E9F2-B9A4-6848-A330-5529A80514AD}" presName="negativeSpace" presStyleCnt="0"/>
      <dgm:spPr/>
    </dgm:pt>
    <dgm:pt modelId="{58CA98E1-C2F4-FC46-9803-D4B5A19D364C}" type="pres">
      <dgm:prSet presAssocID="{1C16E9F2-B9A4-6848-A330-5529A80514AD}" presName="childText" presStyleLbl="conFgAcc1" presStyleIdx="1" presStyleCnt="3">
        <dgm:presLayoutVars>
          <dgm:bulletEnabled val="1"/>
        </dgm:presLayoutVars>
      </dgm:prSet>
      <dgm:spPr/>
    </dgm:pt>
    <dgm:pt modelId="{657EF1DB-7F1D-EE4E-8933-3B52DFB4D3DF}" type="pres">
      <dgm:prSet presAssocID="{7C0BE3B4-C4A4-5D43-9419-99BFE62E2C7E}" presName="spaceBetweenRectangles" presStyleCnt="0"/>
      <dgm:spPr/>
    </dgm:pt>
    <dgm:pt modelId="{04031225-E1E8-0A47-82E3-6BE3B9B5215A}" type="pres">
      <dgm:prSet presAssocID="{B868F0F7-89BC-6543-8BC6-860BAD24E5BA}" presName="parentLin" presStyleCnt="0"/>
      <dgm:spPr/>
    </dgm:pt>
    <dgm:pt modelId="{770117DA-B564-4341-98F1-54EB78F5BBFA}" type="pres">
      <dgm:prSet presAssocID="{B868F0F7-89BC-6543-8BC6-860BAD24E5B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7FD044A-7E93-5442-8078-B5723B658A4E}" type="pres">
      <dgm:prSet presAssocID="{B868F0F7-89BC-6543-8BC6-860BAD24E5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488C8-2869-3A4C-8E83-3FDA5324B322}" type="pres">
      <dgm:prSet presAssocID="{B868F0F7-89BC-6543-8BC6-860BAD24E5BA}" presName="negativeSpace" presStyleCnt="0"/>
      <dgm:spPr/>
    </dgm:pt>
    <dgm:pt modelId="{0FB21D14-0A2F-D940-9038-3AD24163F2A9}" type="pres">
      <dgm:prSet presAssocID="{B868F0F7-89BC-6543-8BC6-860BAD24E5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7CEE770-4BBC-084C-98E2-0369A63E7FB4}" type="presOf" srcId="{1C16E9F2-B9A4-6848-A330-5529A80514AD}" destId="{07C23CCE-D3C9-C54E-B7EF-3174FC89B31E}" srcOrd="0" destOrd="0" presId="urn:microsoft.com/office/officeart/2005/8/layout/list1"/>
    <dgm:cxn modelId="{E69D6EF1-E9DD-194F-AAB2-C67D9BB6222A}" type="presOf" srcId="{B868F0F7-89BC-6543-8BC6-860BAD24E5BA}" destId="{47FD044A-7E93-5442-8078-B5723B658A4E}" srcOrd="1" destOrd="0" presId="urn:microsoft.com/office/officeart/2005/8/layout/list1"/>
    <dgm:cxn modelId="{7301DD09-41A1-5A45-A5D3-F611C38C7191}" srcId="{D4ACF5F9-88AB-3E4F-B490-DEE05CEB337C}" destId="{B868F0F7-89BC-6543-8BC6-860BAD24E5BA}" srcOrd="2" destOrd="0" parTransId="{E579DB5F-3B3B-324E-9E7C-2E97468D7A42}" sibTransId="{47C28C20-C062-9545-8F07-8D2564AC70F4}"/>
    <dgm:cxn modelId="{C906E702-39CD-8548-B98A-7EE2F3A5182E}" type="presOf" srcId="{661BE2A4-35A8-0442-A814-38117CA0B8EA}" destId="{6FA55DDC-5219-BF47-850B-14D2C56A87C7}" srcOrd="1" destOrd="0" presId="urn:microsoft.com/office/officeart/2005/8/layout/list1"/>
    <dgm:cxn modelId="{BDB7CF56-A48E-3D47-B3A0-12336E344E38}" type="presOf" srcId="{D4ACF5F9-88AB-3E4F-B490-DEE05CEB337C}" destId="{CEC269BF-BC7A-4D44-94B7-04FEBE46CDFC}" srcOrd="0" destOrd="0" presId="urn:microsoft.com/office/officeart/2005/8/layout/list1"/>
    <dgm:cxn modelId="{16F15306-B287-F144-B67E-0ADA18210735}" srcId="{D4ACF5F9-88AB-3E4F-B490-DEE05CEB337C}" destId="{661BE2A4-35A8-0442-A814-38117CA0B8EA}" srcOrd="0" destOrd="0" parTransId="{CF828552-02D0-9444-A004-AB7DDDCAC36F}" sibTransId="{DE87FD9C-69BC-5C41-830F-1FEE60F21471}"/>
    <dgm:cxn modelId="{A4AAD71D-213D-7748-A5F0-72412EAA2C7A}" srcId="{D4ACF5F9-88AB-3E4F-B490-DEE05CEB337C}" destId="{1C16E9F2-B9A4-6848-A330-5529A80514AD}" srcOrd="1" destOrd="0" parTransId="{999B17EF-7D52-FE4A-83F6-74AE9E00EB0A}" sibTransId="{7C0BE3B4-C4A4-5D43-9419-99BFE62E2C7E}"/>
    <dgm:cxn modelId="{D9DF8240-897B-AD4C-A1F4-6C8100A2F221}" type="presOf" srcId="{1C16E9F2-B9A4-6848-A330-5529A80514AD}" destId="{7173F7E3-5142-C143-A0A9-E72A36F11017}" srcOrd="1" destOrd="0" presId="urn:microsoft.com/office/officeart/2005/8/layout/list1"/>
    <dgm:cxn modelId="{DCA455DB-A5C6-7242-A058-024AA9438CF2}" type="presOf" srcId="{B868F0F7-89BC-6543-8BC6-860BAD24E5BA}" destId="{770117DA-B564-4341-98F1-54EB78F5BBFA}" srcOrd="0" destOrd="0" presId="urn:microsoft.com/office/officeart/2005/8/layout/list1"/>
    <dgm:cxn modelId="{2A6F3A44-B738-5E40-944A-ACAEF7C45C48}" type="presOf" srcId="{661BE2A4-35A8-0442-A814-38117CA0B8EA}" destId="{FC3689DA-DA99-0245-BB91-3CC93434730E}" srcOrd="0" destOrd="0" presId="urn:microsoft.com/office/officeart/2005/8/layout/list1"/>
    <dgm:cxn modelId="{90FC0BA4-DBB9-D74E-AB2B-4E67E292C5ED}" type="presParOf" srcId="{CEC269BF-BC7A-4D44-94B7-04FEBE46CDFC}" destId="{F9ED3E15-22BA-614A-8FF6-55D73D2DE3D0}" srcOrd="0" destOrd="0" presId="urn:microsoft.com/office/officeart/2005/8/layout/list1"/>
    <dgm:cxn modelId="{BAE931EC-3EDA-9740-8532-7B14AB03074C}" type="presParOf" srcId="{F9ED3E15-22BA-614A-8FF6-55D73D2DE3D0}" destId="{FC3689DA-DA99-0245-BB91-3CC93434730E}" srcOrd="0" destOrd="0" presId="urn:microsoft.com/office/officeart/2005/8/layout/list1"/>
    <dgm:cxn modelId="{F4E4F4BE-2329-6946-9FB3-A37EB6A97EA5}" type="presParOf" srcId="{F9ED3E15-22BA-614A-8FF6-55D73D2DE3D0}" destId="{6FA55DDC-5219-BF47-850B-14D2C56A87C7}" srcOrd="1" destOrd="0" presId="urn:microsoft.com/office/officeart/2005/8/layout/list1"/>
    <dgm:cxn modelId="{6C5B2861-B6FA-4A4C-8606-B598A72AA95D}" type="presParOf" srcId="{CEC269BF-BC7A-4D44-94B7-04FEBE46CDFC}" destId="{5CD806EF-63F7-AB44-98B7-78347703D1E6}" srcOrd="1" destOrd="0" presId="urn:microsoft.com/office/officeart/2005/8/layout/list1"/>
    <dgm:cxn modelId="{5E095AFF-9961-AA46-992D-EB8181B795CA}" type="presParOf" srcId="{CEC269BF-BC7A-4D44-94B7-04FEBE46CDFC}" destId="{1CBCED0C-33B3-D941-938A-0CF557C3359F}" srcOrd="2" destOrd="0" presId="urn:microsoft.com/office/officeart/2005/8/layout/list1"/>
    <dgm:cxn modelId="{09EEC2A1-D9BB-7946-8C22-15F6B446B3D9}" type="presParOf" srcId="{CEC269BF-BC7A-4D44-94B7-04FEBE46CDFC}" destId="{9FA6DA0A-6582-8044-8DC2-5F12B2B21636}" srcOrd="3" destOrd="0" presId="urn:microsoft.com/office/officeart/2005/8/layout/list1"/>
    <dgm:cxn modelId="{61672BCB-3E8C-E04B-9047-B14C4DAB93D0}" type="presParOf" srcId="{CEC269BF-BC7A-4D44-94B7-04FEBE46CDFC}" destId="{FA081E2D-3D72-574B-AF2D-4E364F644CFE}" srcOrd="4" destOrd="0" presId="urn:microsoft.com/office/officeart/2005/8/layout/list1"/>
    <dgm:cxn modelId="{6960D5C7-A59E-4F4D-964D-5FD887954BEB}" type="presParOf" srcId="{FA081E2D-3D72-574B-AF2D-4E364F644CFE}" destId="{07C23CCE-D3C9-C54E-B7EF-3174FC89B31E}" srcOrd="0" destOrd="0" presId="urn:microsoft.com/office/officeart/2005/8/layout/list1"/>
    <dgm:cxn modelId="{48ABB58D-CCF6-6042-BF15-D1F950B950E5}" type="presParOf" srcId="{FA081E2D-3D72-574B-AF2D-4E364F644CFE}" destId="{7173F7E3-5142-C143-A0A9-E72A36F11017}" srcOrd="1" destOrd="0" presId="urn:microsoft.com/office/officeart/2005/8/layout/list1"/>
    <dgm:cxn modelId="{9FB04F49-625C-5E4C-8CC7-05D13D5912FB}" type="presParOf" srcId="{CEC269BF-BC7A-4D44-94B7-04FEBE46CDFC}" destId="{AA8D9DB1-43D7-C348-9BF5-18D219F211C1}" srcOrd="5" destOrd="0" presId="urn:microsoft.com/office/officeart/2005/8/layout/list1"/>
    <dgm:cxn modelId="{B3A14D09-4A75-D042-9759-554EBC095384}" type="presParOf" srcId="{CEC269BF-BC7A-4D44-94B7-04FEBE46CDFC}" destId="{58CA98E1-C2F4-FC46-9803-D4B5A19D364C}" srcOrd="6" destOrd="0" presId="urn:microsoft.com/office/officeart/2005/8/layout/list1"/>
    <dgm:cxn modelId="{DB95BD93-6736-A24C-AF20-F3A04DBB0C40}" type="presParOf" srcId="{CEC269BF-BC7A-4D44-94B7-04FEBE46CDFC}" destId="{657EF1DB-7F1D-EE4E-8933-3B52DFB4D3DF}" srcOrd="7" destOrd="0" presId="urn:microsoft.com/office/officeart/2005/8/layout/list1"/>
    <dgm:cxn modelId="{63946433-AFE4-084F-B59E-9284582F0F02}" type="presParOf" srcId="{CEC269BF-BC7A-4D44-94B7-04FEBE46CDFC}" destId="{04031225-E1E8-0A47-82E3-6BE3B9B5215A}" srcOrd="8" destOrd="0" presId="urn:microsoft.com/office/officeart/2005/8/layout/list1"/>
    <dgm:cxn modelId="{82DAE6EF-3DDF-E24C-8B9C-D2CA3D804B5F}" type="presParOf" srcId="{04031225-E1E8-0A47-82E3-6BE3B9B5215A}" destId="{770117DA-B564-4341-98F1-54EB78F5BBFA}" srcOrd="0" destOrd="0" presId="urn:microsoft.com/office/officeart/2005/8/layout/list1"/>
    <dgm:cxn modelId="{68A9E529-B51D-F842-98FF-FA3161033E1C}" type="presParOf" srcId="{04031225-E1E8-0A47-82E3-6BE3B9B5215A}" destId="{47FD044A-7E93-5442-8078-B5723B658A4E}" srcOrd="1" destOrd="0" presId="urn:microsoft.com/office/officeart/2005/8/layout/list1"/>
    <dgm:cxn modelId="{91506834-2EA1-7243-8406-2BB86E518C5D}" type="presParOf" srcId="{CEC269BF-BC7A-4D44-94B7-04FEBE46CDFC}" destId="{74E488C8-2869-3A4C-8E83-3FDA5324B322}" srcOrd="9" destOrd="0" presId="urn:microsoft.com/office/officeart/2005/8/layout/list1"/>
    <dgm:cxn modelId="{A1F83651-B3C6-5841-A3F9-96DDDD9350DD}" type="presParOf" srcId="{CEC269BF-BC7A-4D44-94B7-04FEBE46CDFC}" destId="{0FB21D14-0A2F-D940-9038-3AD24163F2A9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BCED0C-33B3-D941-938A-0CF557C3359F}">
      <dsp:nvSpPr>
        <dsp:cNvPr id="0" name=""/>
        <dsp:cNvSpPr/>
      </dsp:nvSpPr>
      <dsp:spPr>
        <a:xfrm>
          <a:off x="0" y="1554860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55DDC-5219-BF47-850B-14D2C56A87C7}">
      <dsp:nvSpPr>
        <dsp:cNvPr id="0" name=""/>
        <dsp:cNvSpPr/>
      </dsp:nvSpPr>
      <dsp:spPr>
        <a:xfrm>
          <a:off x="152400" y="1357019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FERMIERS</a:t>
          </a:r>
          <a:endParaRPr lang="en-US" sz="1400" kern="1200" dirty="0"/>
        </a:p>
      </dsp:txBody>
      <dsp:txXfrm>
        <a:off x="152400" y="1357019"/>
        <a:ext cx="2827020" cy="413280"/>
      </dsp:txXfrm>
    </dsp:sp>
    <dsp:sp modelId="{58CA98E1-C2F4-FC46-9803-D4B5A19D364C}">
      <dsp:nvSpPr>
        <dsp:cNvPr id="0" name=""/>
        <dsp:cNvSpPr/>
      </dsp:nvSpPr>
      <dsp:spPr>
        <a:xfrm>
          <a:off x="0" y="218990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3F7E3-5142-C143-A0A9-E72A36F11017}">
      <dsp:nvSpPr>
        <dsp:cNvPr id="0" name=""/>
        <dsp:cNvSpPr/>
      </dsp:nvSpPr>
      <dsp:spPr>
        <a:xfrm>
          <a:off x="201930" y="1983260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BÛCHERONS</a:t>
          </a:r>
          <a:endParaRPr lang="en-US" sz="1400" kern="1200" dirty="0"/>
        </a:p>
      </dsp:txBody>
      <dsp:txXfrm>
        <a:off x="201930" y="1983260"/>
        <a:ext cx="2827020" cy="413280"/>
      </dsp:txXfrm>
    </dsp:sp>
    <dsp:sp modelId="{0FB21D14-0A2F-D940-9038-3AD24163F2A9}">
      <dsp:nvSpPr>
        <dsp:cNvPr id="0" name=""/>
        <dsp:cNvSpPr/>
      </dsp:nvSpPr>
      <dsp:spPr>
        <a:xfrm>
          <a:off x="0" y="2824941"/>
          <a:ext cx="4038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044A-7E93-5442-8078-B5723B658A4E}">
      <dsp:nvSpPr>
        <dsp:cNvPr id="0" name=""/>
        <dsp:cNvSpPr/>
      </dsp:nvSpPr>
      <dsp:spPr>
        <a:xfrm>
          <a:off x="201930" y="2618301"/>
          <a:ext cx="28270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MARINS des BATEAUX YORK</a:t>
          </a:r>
          <a:endParaRPr lang="en-US" sz="1400" kern="1200" dirty="0"/>
        </a:p>
      </dsp:txBody>
      <dsp:txXfrm>
        <a:off x="201930" y="2618301"/>
        <a:ext cx="2827020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3190D-EA94-154B-8E3E-5B2F34989B24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61727-0C50-0E4B-811B-0850A15AB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727-0C50-0E4B-811B-0850A15ABC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727-0C50-0E4B-811B-0850A15ABC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925C50F5-2437-46E3-8FCE-807679A4710A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93A850C-7735-453A-94B5-325FA50A8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image" Target="../media/image16.png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371600"/>
            <a:ext cx="6669087" cy="1066800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/>
              <a:t>L’Histoire</a:t>
            </a:r>
            <a:r>
              <a:rPr lang="en-US" sz="5400" dirty="0" smtClean="0"/>
              <a:t> de Selkirk 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6553200" cy="6096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Crée</a:t>
            </a:r>
            <a:r>
              <a:rPr lang="en-US" sz="2000" dirty="0" smtClean="0"/>
              <a:t> par le Regional Heritage Committee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457200"/>
            <a:ext cx="1913761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59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Deuxième</a:t>
            </a:r>
            <a:r>
              <a:rPr lang="en-US" dirty="0" smtClean="0"/>
              <a:t>  et </a:t>
            </a:r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années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905435"/>
          </a:xfrm>
        </p:spPr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sz="4000" dirty="0" smtClean="0"/>
              <a:t>1870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524000"/>
            <a:ext cx="2794000" cy="290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105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Bonne Fête Manitoba ! </a:t>
            </a:r>
            <a:endParaRPr lang="en-US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481138"/>
          <a:ext cx="4038600" cy="45259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Bateau York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609601"/>
            <a:ext cx="7966075" cy="1371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   1875 - La Vie </a:t>
            </a:r>
            <a:r>
              <a:rPr lang="en-US" sz="4000" dirty="0" err="1" smtClean="0"/>
              <a:t>dans</a:t>
            </a:r>
            <a:r>
              <a:rPr lang="en-US" sz="4000" dirty="0" smtClean="0"/>
              <a:t> les    environs de Selkirk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352800"/>
            <a:ext cx="3737904" cy="21399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8194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Le </a:t>
            </a:r>
            <a:r>
              <a:rPr lang="en-US" sz="2000" dirty="0" err="1" smtClean="0"/>
              <a:t>Bac</a:t>
            </a:r>
            <a:r>
              <a:rPr lang="en-US" sz="2000" dirty="0" smtClean="0"/>
              <a:t> de Selkirk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81328"/>
            <a:ext cx="3733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Colonie</a:t>
            </a:r>
            <a:r>
              <a:rPr lang="en-US" sz="2000" dirty="0" smtClean="0"/>
              <a:t> </a:t>
            </a:r>
            <a:r>
              <a:rPr lang="en-US" sz="2000" dirty="0" err="1" smtClean="0"/>
              <a:t>grandissait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On </a:t>
            </a:r>
            <a:r>
              <a:rPr lang="en-US" sz="2000" dirty="0" err="1" smtClean="0"/>
              <a:t>développait</a:t>
            </a:r>
            <a:r>
              <a:rPr lang="en-US" sz="2000" dirty="0" smtClean="0"/>
              <a:t>  des </a:t>
            </a:r>
            <a:r>
              <a:rPr lang="en-US" sz="2000" dirty="0" err="1" smtClean="0"/>
              <a:t>entreprises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On </a:t>
            </a:r>
            <a:r>
              <a:rPr lang="en-US" sz="2000" dirty="0" err="1" smtClean="0"/>
              <a:t>utilisait</a:t>
            </a:r>
            <a:r>
              <a:rPr lang="en-US" sz="2000" dirty="0" smtClean="0"/>
              <a:t> un </a:t>
            </a:r>
            <a:r>
              <a:rPr lang="en-US" sz="2000" dirty="0" err="1" smtClean="0"/>
              <a:t>bac</a:t>
            </a:r>
            <a:r>
              <a:rPr lang="en-US" sz="2000" dirty="0" smtClean="0"/>
              <a:t> pour </a:t>
            </a:r>
            <a:r>
              <a:rPr lang="en-US" sz="2000" dirty="0" err="1" smtClean="0"/>
              <a:t>traverser</a:t>
            </a:r>
            <a:r>
              <a:rPr lang="en-US" sz="2000" dirty="0" smtClean="0"/>
              <a:t> la </a:t>
            </a:r>
            <a:r>
              <a:rPr lang="en-US" sz="2000" dirty="0" err="1" smtClean="0"/>
              <a:t>rivière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Beaucoup de gens </a:t>
            </a:r>
            <a:r>
              <a:rPr lang="en-US" sz="2000" dirty="0" err="1" smtClean="0"/>
              <a:t>voyageaient</a:t>
            </a:r>
            <a:r>
              <a:rPr lang="en-US" sz="2000" dirty="0" smtClean="0"/>
              <a:t>  à pied, à cheval et en bateau.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4395755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33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</a:t>
            </a:r>
            <a:r>
              <a:rPr lang="en-US" sz="4000" dirty="0" smtClean="0"/>
              <a:t>1875</a:t>
            </a:r>
            <a:endParaRPr lang="en-US" sz="4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685801"/>
            <a:ext cx="8308975" cy="914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                1877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53000" y="5105400"/>
            <a:ext cx="3733800" cy="914400"/>
          </a:xfrm>
        </p:spPr>
        <p:txBody>
          <a:bodyPr/>
          <a:lstStyle/>
          <a:p>
            <a:r>
              <a:rPr lang="en-US" dirty="0" smtClean="0"/>
              <a:t>  1859 Anson </a:t>
            </a:r>
            <a:r>
              <a:rPr lang="en-US" dirty="0" err="1" smtClean="0"/>
              <a:t>Northrup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1752600"/>
            <a:ext cx="3733800" cy="43815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fr-CA" sz="2000" dirty="0" smtClean="0"/>
              <a:t>Une ligne de carrosse a débuté entre Selkirk et Winnipeg en 1877.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Les bateaux de </a:t>
            </a:r>
            <a:r>
              <a:rPr lang="en-US" sz="2000" dirty="0" err="1" smtClean="0"/>
              <a:t>rivières</a:t>
            </a:r>
            <a:r>
              <a:rPr lang="en-US" sz="2000" dirty="0" smtClean="0"/>
              <a:t> </a:t>
            </a:r>
            <a:r>
              <a:rPr lang="en-US" sz="2000" dirty="0" err="1" smtClean="0"/>
              <a:t>transportaient</a:t>
            </a:r>
            <a:r>
              <a:rPr lang="en-US" sz="2000" dirty="0" smtClean="0"/>
              <a:t> les </a:t>
            </a:r>
            <a:r>
              <a:rPr lang="en-US" sz="2000" dirty="0" err="1" smtClean="0"/>
              <a:t>marchandises</a:t>
            </a:r>
            <a:r>
              <a:rPr lang="en-US" sz="2000" dirty="0" smtClean="0"/>
              <a:t> des </a:t>
            </a:r>
            <a:r>
              <a:rPr lang="en-US" sz="2000" dirty="0" err="1" smtClean="0"/>
              <a:t>États</a:t>
            </a:r>
            <a:r>
              <a:rPr lang="en-US" sz="2000" dirty="0" smtClean="0"/>
              <a:t> </a:t>
            </a:r>
            <a:r>
              <a:rPr lang="en-US" sz="2000" dirty="0" err="1" smtClean="0"/>
              <a:t>Unis</a:t>
            </a:r>
            <a:r>
              <a:rPr lang="en-US" sz="2000" dirty="0" smtClean="0"/>
              <a:t> et de Winnipeg à Selkirk. </a:t>
            </a:r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quai</a:t>
            </a:r>
            <a:r>
              <a:rPr lang="en-US" sz="2000" dirty="0" smtClean="0"/>
              <a:t> et un </a:t>
            </a:r>
            <a:r>
              <a:rPr lang="en-US" sz="2000" dirty="0" err="1" smtClean="0"/>
              <a:t>entrepôt</a:t>
            </a:r>
            <a:r>
              <a:rPr lang="en-US" sz="2000" dirty="0" smtClean="0"/>
              <a:t> </a:t>
            </a:r>
            <a:r>
              <a:rPr lang="en-US" sz="2000" dirty="0" err="1" smtClean="0"/>
              <a:t>ont</a:t>
            </a:r>
            <a:r>
              <a:rPr lang="en-US" sz="2000" dirty="0" smtClean="0"/>
              <a:t> </a:t>
            </a:r>
            <a:r>
              <a:rPr lang="en-US" sz="2000" dirty="0" err="1" smtClean="0"/>
              <a:t>été</a:t>
            </a:r>
            <a:r>
              <a:rPr lang="en-US" sz="2000" dirty="0" smtClean="0"/>
              <a:t> </a:t>
            </a:r>
            <a:r>
              <a:rPr lang="en-US" sz="2000" dirty="0" err="1" smtClean="0"/>
              <a:t>construits</a:t>
            </a:r>
            <a:r>
              <a:rPr lang="en-US" sz="2000" dirty="0" smtClean="0"/>
              <a:t> </a:t>
            </a:r>
            <a:r>
              <a:rPr lang="en-US" sz="2000" dirty="0" err="1" smtClean="0"/>
              <a:t>près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rivière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249045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123" name="Picture 3" descr="C:\Users\Barry\Desktop\phoca_thumb_l_1859 032 Anson Northup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733800" cy="305998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304801"/>
            <a:ext cx="8308975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	</a:t>
            </a:r>
            <a:r>
              <a:rPr lang="en-US" sz="4000" dirty="0" err="1" smtClean="0"/>
              <a:t>C’est</a:t>
            </a:r>
            <a:r>
              <a:rPr lang="en-US" sz="4000" dirty="0" smtClean="0"/>
              <a:t> </a:t>
            </a:r>
            <a:r>
              <a:rPr lang="fr-CA" sz="4000" dirty="0" smtClean="0"/>
              <a:t>Devenu une Ville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5638800"/>
            <a:ext cx="4041775" cy="762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6858" y="3810000"/>
            <a:ext cx="4155141" cy="2667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Beaucoup de gens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arrivés</a:t>
            </a:r>
            <a:r>
              <a:rPr lang="en-US" sz="2000" dirty="0" smtClean="0"/>
              <a:t> à Selkirk. Des nouveaux </a:t>
            </a:r>
            <a:r>
              <a:rPr lang="en-US" sz="2000" dirty="0" err="1" smtClean="0"/>
              <a:t>bâtiments</a:t>
            </a:r>
            <a:r>
              <a:rPr lang="en-US" sz="2000" dirty="0" smtClean="0"/>
              <a:t> </a:t>
            </a:r>
            <a:r>
              <a:rPr lang="en-US" sz="2000" dirty="0" err="1" smtClean="0"/>
              <a:t>étaient</a:t>
            </a:r>
            <a:r>
              <a:rPr lang="en-US" sz="2000" dirty="0" smtClean="0"/>
              <a:t> </a:t>
            </a:r>
            <a:r>
              <a:rPr lang="en-US" sz="2000" dirty="0" err="1" smtClean="0"/>
              <a:t>construits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Cette</a:t>
            </a:r>
            <a:r>
              <a:rPr lang="en-US" sz="2000" dirty="0" smtClean="0"/>
              <a:t> </a:t>
            </a:r>
            <a:r>
              <a:rPr lang="en-US" sz="2000" dirty="0" err="1" smtClean="0"/>
              <a:t>maison</a:t>
            </a:r>
            <a:r>
              <a:rPr lang="en-US" sz="2000" dirty="0" smtClean="0"/>
              <a:t> à 109 Pacific Avenue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</a:t>
            </a:r>
            <a:r>
              <a:rPr lang="en-US" sz="2000" dirty="0" err="1" smtClean="0"/>
              <a:t>construite</a:t>
            </a:r>
            <a:r>
              <a:rPr lang="en-US" sz="2000" dirty="0" smtClean="0"/>
              <a:t> par F.W. </a:t>
            </a:r>
            <a:r>
              <a:rPr lang="en-US" sz="2000" dirty="0" err="1" smtClean="0"/>
              <a:t>Colcleugh</a:t>
            </a:r>
            <a:r>
              <a:rPr lang="en-US" sz="2000" dirty="0" smtClean="0"/>
              <a:t> entre 1872 et 1874.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38620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1882 la </a:t>
            </a:r>
            <a:r>
              <a:rPr lang="en-US" sz="2000" b="1" dirty="0" err="1" smtClean="0"/>
              <a:t>région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devenue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ville</a:t>
            </a:r>
            <a:r>
              <a:rPr lang="en-US" sz="2000" b="1" dirty="0" smtClean="0"/>
              <a:t> de Selkirk.</a:t>
            </a:r>
          </a:p>
          <a:p>
            <a:pPr>
              <a:buNone/>
            </a:pP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Les provisions  </a:t>
            </a:r>
            <a:r>
              <a:rPr lang="en-US" sz="2000" dirty="0" err="1" smtClean="0"/>
              <a:t>voyageait</a:t>
            </a:r>
            <a:r>
              <a:rPr lang="en-US" sz="2000" dirty="0" smtClean="0"/>
              <a:t> </a:t>
            </a:r>
            <a:r>
              <a:rPr lang="en-US" sz="2000" dirty="0" err="1" smtClean="0"/>
              <a:t>facilement</a:t>
            </a:r>
            <a:r>
              <a:rPr lang="en-US" sz="2000" dirty="0" smtClean="0"/>
              <a:t> par train entre Winnipeg et Selkirk.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ligne</a:t>
            </a:r>
            <a:r>
              <a:rPr lang="en-US" sz="2000" dirty="0" smtClean="0"/>
              <a:t> </a:t>
            </a:r>
            <a:r>
              <a:rPr lang="en-US" sz="2000" dirty="0" err="1" smtClean="0"/>
              <a:t>secondaire</a:t>
            </a:r>
            <a:r>
              <a:rPr lang="en-US" sz="2000" dirty="0" smtClean="0"/>
              <a:t> du </a:t>
            </a:r>
            <a:r>
              <a:rPr lang="en-US" sz="2000" dirty="0" err="1" smtClean="0"/>
              <a:t>Chemin</a:t>
            </a:r>
            <a:r>
              <a:rPr lang="en-US" sz="2000" dirty="0" smtClean="0"/>
              <a:t> de </a:t>
            </a:r>
            <a:r>
              <a:rPr lang="en-US" sz="2000" dirty="0" err="1" smtClean="0"/>
              <a:t>Fer</a:t>
            </a:r>
            <a:r>
              <a:rPr lang="en-US" sz="2000" dirty="0" smtClean="0"/>
              <a:t> Canadian Pacific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</a:t>
            </a:r>
            <a:r>
              <a:rPr lang="en-US" sz="2000" dirty="0" err="1" smtClean="0"/>
              <a:t>construite</a:t>
            </a:r>
            <a:r>
              <a:rPr lang="en-US" sz="2000" dirty="0" smtClean="0"/>
              <a:t> entre  Winnipeg et Selkirk.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28575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08975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sz="4000" dirty="0" smtClean="0"/>
              <a:t>Selkirk a </a:t>
            </a:r>
            <a:r>
              <a:rPr lang="en-US" sz="4000" dirty="0" err="1" smtClean="0"/>
              <a:t>Continué</a:t>
            </a:r>
            <a:r>
              <a:rPr lang="en-US" sz="4000" dirty="0" smtClean="0"/>
              <a:t> à </a:t>
            </a:r>
            <a:r>
              <a:rPr lang="en-US" sz="4000" dirty="0" err="1" smtClean="0"/>
              <a:t>Grandir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"/>
            <a:ext cx="7239000" cy="533400"/>
          </a:xfrm>
        </p:spPr>
        <p:txBody>
          <a:bodyPr/>
          <a:lstStyle/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2057400"/>
            <a:ext cx="3886200" cy="4000500"/>
          </a:xfrm>
        </p:spPr>
        <p:txBody>
          <a:bodyPr>
            <a:normAutofit fontScale="25000" lnSpcReduction="20000"/>
          </a:bodyPr>
          <a:lstStyle/>
          <a:p>
            <a:endParaRPr lang="en-US" sz="3400" dirty="0" smtClean="0"/>
          </a:p>
          <a:p>
            <a:r>
              <a:rPr lang="en-US" sz="8000" dirty="0" smtClean="0"/>
              <a:t>Il y </a:t>
            </a:r>
            <a:r>
              <a:rPr lang="en-US" sz="8000" dirty="0" err="1" smtClean="0"/>
              <a:t>avait</a:t>
            </a:r>
            <a:r>
              <a:rPr lang="en-US" sz="8000" dirty="0" smtClean="0"/>
              <a:t> un </a:t>
            </a:r>
            <a:r>
              <a:rPr lang="en-US" sz="8000" dirty="0" err="1" smtClean="0"/>
              <a:t>secteur</a:t>
            </a:r>
            <a:r>
              <a:rPr lang="en-US" sz="8000" dirty="0" smtClean="0"/>
              <a:t> avec </a:t>
            </a:r>
            <a:r>
              <a:rPr lang="en-US" sz="8000" dirty="0" err="1" smtClean="0"/>
              <a:t>plusieurs</a:t>
            </a:r>
            <a:r>
              <a:rPr lang="en-US" sz="8000" dirty="0" smtClean="0"/>
              <a:t> </a:t>
            </a:r>
            <a:r>
              <a:rPr lang="en-US" sz="8000" dirty="0" err="1" smtClean="0"/>
              <a:t>magasins</a:t>
            </a:r>
            <a:r>
              <a:rPr lang="en-US" sz="8000" dirty="0" smtClean="0"/>
              <a:t> et un journal.</a:t>
            </a:r>
          </a:p>
          <a:p>
            <a:pPr>
              <a:buNone/>
            </a:pPr>
            <a:endParaRPr lang="en-US" sz="8000" dirty="0" smtClean="0"/>
          </a:p>
          <a:p>
            <a:r>
              <a:rPr lang="en-US" sz="8000" dirty="0" err="1" smtClean="0"/>
              <a:t>L`Industrie</a:t>
            </a:r>
            <a:r>
              <a:rPr lang="en-US" sz="8000" dirty="0" smtClean="0"/>
              <a:t> des </a:t>
            </a:r>
            <a:r>
              <a:rPr lang="en-US" sz="8000" dirty="0" err="1" smtClean="0"/>
              <a:t>Bŭcherons</a:t>
            </a:r>
            <a:r>
              <a:rPr lang="en-US" sz="8000" dirty="0" smtClean="0"/>
              <a:t> </a:t>
            </a:r>
            <a:r>
              <a:rPr lang="en-US" sz="8000" dirty="0" err="1" smtClean="0"/>
              <a:t>était</a:t>
            </a:r>
            <a:r>
              <a:rPr lang="en-US" sz="8000" dirty="0" smtClean="0"/>
              <a:t> </a:t>
            </a:r>
            <a:r>
              <a:rPr lang="en-US" sz="8000" dirty="0" err="1" smtClean="0"/>
              <a:t>très</a:t>
            </a:r>
            <a:r>
              <a:rPr lang="en-US" sz="8000" dirty="0" smtClean="0"/>
              <a:t> </a:t>
            </a:r>
            <a:r>
              <a:rPr lang="en-US" sz="8000" dirty="0" err="1" smtClean="0"/>
              <a:t>importante</a:t>
            </a:r>
            <a:r>
              <a:rPr lang="en-US" sz="8000" dirty="0" smtClean="0"/>
              <a:t>.</a:t>
            </a:r>
          </a:p>
          <a:p>
            <a:pPr>
              <a:buNone/>
            </a:pPr>
            <a:r>
              <a:rPr lang="en-US" sz="8000" dirty="0" smtClean="0"/>
              <a:t> </a:t>
            </a:r>
          </a:p>
          <a:p>
            <a:r>
              <a:rPr lang="en-US" sz="8000" dirty="0" smtClean="0"/>
              <a:t>Selkirk </a:t>
            </a:r>
            <a:r>
              <a:rPr lang="en-US" sz="8000" dirty="0" err="1" smtClean="0"/>
              <a:t>était</a:t>
            </a:r>
            <a:r>
              <a:rPr lang="en-US" sz="8000" dirty="0" smtClean="0"/>
              <a:t> un port de </a:t>
            </a:r>
            <a:r>
              <a:rPr lang="en-US" sz="8000" dirty="0" err="1" smtClean="0"/>
              <a:t>pêche</a:t>
            </a:r>
            <a:r>
              <a:rPr lang="en-US" sz="8000" dirty="0" smtClean="0"/>
              <a:t>.</a:t>
            </a:r>
          </a:p>
          <a:p>
            <a:endParaRPr lang="en-US" sz="8000" dirty="0" smtClean="0"/>
          </a:p>
          <a:p>
            <a:r>
              <a:rPr lang="en-US" sz="8000" dirty="0" smtClean="0"/>
              <a:t>En1886 on a </a:t>
            </a:r>
            <a:r>
              <a:rPr lang="en-US" sz="8000" dirty="0" err="1" smtClean="0"/>
              <a:t>ouvert</a:t>
            </a:r>
            <a:r>
              <a:rPr lang="en-US" sz="8000" dirty="0" smtClean="0"/>
              <a:t> le Selkirk Mental Hospital.</a:t>
            </a:r>
          </a:p>
          <a:p>
            <a:endParaRPr lang="en-US" sz="50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2286000"/>
            <a:ext cx="3840480" cy="39477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r>
              <a:rPr lang="en-US" sz="2000" dirty="0" smtClean="0"/>
              <a:t>Les premiers </a:t>
            </a:r>
            <a:r>
              <a:rPr lang="en-US" sz="2000" dirty="0" err="1" smtClean="0"/>
              <a:t>systèmes</a:t>
            </a:r>
            <a:r>
              <a:rPr lang="en-US" sz="2000" dirty="0" smtClean="0"/>
              <a:t> d’ </a:t>
            </a:r>
            <a:r>
              <a:rPr lang="en-US" sz="2000" dirty="0" err="1" smtClean="0"/>
              <a:t>électricité</a:t>
            </a:r>
            <a:r>
              <a:rPr lang="en-US" sz="2000" dirty="0" smtClean="0"/>
              <a:t> et de </a:t>
            </a:r>
            <a:r>
              <a:rPr lang="en-US" sz="2000" dirty="0" err="1" smtClean="0"/>
              <a:t>téléphone</a:t>
            </a:r>
            <a:r>
              <a:rPr lang="en-US" sz="2000" dirty="0" smtClean="0"/>
              <a:t>  </a:t>
            </a:r>
            <a:r>
              <a:rPr lang="en-US" sz="2000" dirty="0" err="1" smtClean="0"/>
              <a:t>ont</a:t>
            </a:r>
            <a:r>
              <a:rPr lang="en-US" sz="2000" dirty="0" smtClean="0"/>
              <a:t> </a:t>
            </a:r>
            <a:r>
              <a:rPr lang="en-US" sz="2000" dirty="0" err="1" smtClean="0"/>
              <a:t>été</a:t>
            </a:r>
            <a:r>
              <a:rPr lang="en-US" sz="2000" dirty="0" smtClean="0"/>
              <a:t> </a:t>
            </a:r>
            <a:r>
              <a:rPr lang="en-US" sz="2000" dirty="0" err="1" smtClean="0"/>
              <a:t>installés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1908 Le premier General Hospital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</a:t>
            </a:r>
            <a:r>
              <a:rPr lang="en-US" sz="2000" dirty="0" err="1" smtClean="0"/>
              <a:t>construit</a:t>
            </a:r>
            <a:r>
              <a:rPr lang="en-US" sz="2000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3-12 at 10.37.17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046951" cy="4339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5943600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     </a:t>
            </a:r>
            <a:r>
              <a:rPr lang="en-US" sz="1100" dirty="0" err="1" smtClean="0"/>
              <a:t>http://www.prairie-towns.com/selkirk-images.html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-533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1908 Selkirk General Hospital        </a:t>
            </a:r>
            <a:endParaRPr lang="en-US" dirty="0"/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56262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 1904 un train de voyageurs a fait le service de Winnipeg à Selkirk.  </a:t>
            </a:r>
            <a:r>
              <a:rPr lang="en-US" sz="2000" dirty="0" err="1" smtClean="0"/>
              <a:t>C`était</a:t>
            </a:r>
            <a:r>
              <a:rPr lang="en-US" sz="2000" dirty="0" smtClean="0"/>
              <a:t> impossible de faire </a:t>
            </a:r>
            <a:r>
              <a:rPr lang="en-US" sz="2000" dirty="0" err="1" smtClean="0"/>
              <a:t>demi</a:t>
            </a:r>
            <a:r>
              <a:rPr lang="en-US" sz="2000" dirty="0" smtClean="0"/>
              <a:t>-tour à Selkirk, </a:t>
            </a:r>
            <a:r>
              <a:rPr lang="en-US" sz="2000" dirty="0" err="1" smtClean="0"/>
              <a:t>alors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fallait</a:t>
            </a:r>
            <a:r>
              <a:rPr lang="en-US" sz="2000" dirty="0" smtClean="0"/>
              <a:t> faire </a:t>
            </a:r>
            <a:r>
              <a:rPr lang="en-US" sz="2000" dirty="0" err="1" smtClean="0"/>
              <a:t>marche</a:t>
            </a:r>
            <a:r>
              <a:rPr lang="en-US" sz="2000" dirty="0" smtClean="0"/>
              <a:t> </a:t>
            </a:r>
            <a:r>
              <a:rPr lang="en-US" sz="2000" dirty="0" err="1" smtClean="0"/>
              <a:t>arrière</a:t>
            </a:r>
            <a:r>
              <a:rPr lang="en-US" sz="2000" dirty="0" smtClean="0"/>
              <a:t> de Selkirk à Winnipeg.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143000"/>
            <a:ext cx="6172200" cy="4809507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12 at 10.06.3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7872094" cy="5113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601980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http://www.prairie-towns.com/selkirk-images.html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381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Rue Main </a:t>
            </a:r>
            <a:r>
              <a:rPr lang="en-US" dirty="0" err="1" smtClean="0"/>
              <a:t>Ouest</a:t>
            </a:r>
            <a:r>
              <a:rPr lang="en-US" dirty="0" smtClean="0"/>
              <a:t>  1906</a:t>
            </a:r>
            <a:endParaRPr lang="en-US" dirty="0"/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2 at 10.09.1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7828531" cy="4755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5943600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http://www.prairie-towns.com/selkirk-images.html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457200"/>
            <a:ext cx="571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La Rue </a:t>
            </a:r>
            <a:r>
              <a:rPr lang="en-US" dirty="0" err="1" smtClean="0"/>
              <a:t>Eveline</a:t>
            </a:r>
            <a:r>
              <a:rPr lang="en-US" dirty="0" smtClean="0"/>
              <a:t> 1909</a:t>
            </a:r>
            <a:endParaRPr lang="en-US" dirty="0"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Où</a:t>
            </a:r>
            <a:r>
              <a:rPr lang="en-US" sz="4400" dirty="0" smtClean="0"/>
              <a:t> </a:t>
            </a:r>
            <a:r>
              <a:rPr lang="en-US" sz="4400" dirty="0" err="1" smtClean="0"/>
              <a:t>est</a:t>
            </a:r>
            <a:r>
              <a:rPr lang="en-US" sz="4400" dirty="0" smtClean="0"/>
              <a:t> Selkirk?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Selkirk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du </a:t>
            </a:r>
            <a:r>
              <a:rPr lang="en-US" dirty="0" err="1" smtClean="0"/>
              <a:t>Côté</a:t>
            </a:r>
            <a:r>
              <a:rPr lang="en-US" dirty="0" smtClean="0"/>
              <a:t> </a:t>
            </a:r>
            <a:r>
              <a:rPr lang="en-US" dirty="0" err="1" smtClean="0"/>
              <a:t>ouest</a:t>
            </a:r>
            <a:r>
              <a:rPr lang="en-US" dirty="0" smtClean="0"/>
              <a:t> de la </a:t>
            </a:r>
            <a:r>
              <a:rPr lang="en-US" dirty="0" err="1" smtClean="0"/>
              <a:t>Rivière</a:t>
            </a:r>
            <a:r>
              <a:rPr lang="en-US" dirty="0" smtClean="0"/>
              <a:t> Rouge au Manitoba.</a:t>
            </a:r>
          </a:p>
          <a:p>
            <a:endParaRPr lang="en-US" dirty="0"/>
          </a:p>
        </p:txBody>
      </p:sp>
      <p:pic>
        <p:nvPicPr>
          <p:cNvPr id="8" name="Content Placeholder 12" descr="manitoba-map (1).gif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3103778" cy="3886200"/>
          </a:xfrm>
          <a:prstGeom prst="rect">
            <a:avLst/>
          </a:prstGeom>
          <a:ln>
            <a:noFill/>
            <a:prstDash val="sysDash"/>
            <a:miter lim="800000"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685801"/>
            <a:ext cx="384048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    Le Pont Selkirk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6859" y="609600"/>
            <a:ext cx="3840480" cy="56241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1914 Le Rolling Mill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</a:t>
            </a:r>
            <a:r>
              <a:rPr lang="en-US" sz="2000" dirty="0" err="1" smtClean="0"/>
              <a:t>complété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1937  Le Pont Selkirk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</a:t>
            </a:r>
            <a:r>
              <a:rPr lang="en-US" sz="2000" dirty="0" err="1" smtClean="0"/>
              <a:t>finalement</a:t>
            </a:r>
            <a:r>
              <a:rPr lang="en-US" sz="2000" dirty="0" smtClean="0"/>
              <a:t> </a:t>
            </a:r>
            <a:r>
              <a:rPr lang="en-US" sz="2000" dirty="0" err="1" smtClean="0"/>
              <a:t>ouvert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1942  Un </a:t>
            </a:r>
            <a:r>
              <a:rPr lang="en-US" sz="2000" dirty="0" err="1" smtClean="0"/>
              <a:t>système</a:t>
            </a:r>
            <a:r>
              <a:rPr lang="en-US" sz="2000" dirty="0" smtClean="0"/>
              <a:t> de collection </a:t>
            </a:r>
            <a:r>
              <a:rPr lang="en-US" sz="2000" dirty="0" err="1" smtClean="0"/>
              <a:t>d`ordure</a:t>
            </a:r>
            <a:r>
              <a:rPr lang="en-US" sz="2000" dirty="0" smtClean="0"/>
              <a:t>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</a:t>
            </a:r>
            <a:r>
              <a:rPr lang="en-US" sz="2000" dirty="0" err="1" smtClean="0"/>
              <a:t>mis</a:t>
            </a:r>
            <a:r>
              <a:rPr lang="en-US" sz="2000" dirty="0" smtClean="0"/>
              <a:t> en place.</a:t>
            </a:r>
          </a:p>
          <a:p>
            <a:endParaRPr lang="en-US" sz="2000" dirty="0" smtClean="0"/>
          </a:p>
          <a:p>
            <a:r>
              <a:rPr lang="en-US" sz="2000" dirty="0" smtClean="0"/>
              <a:t>1948-1951 Des </a:t>
            </a:r>
            <a:r>
              <a:rPr lang="en-US" sz="2000" dirty="0" err="1" smtClean="0"/>
              <a:t>lignes</a:t>
            </a:r>
            <a:r>
              <a:rPr lang="en-US" sz="2000" dirty="0" smtClean="0"/>
              <a:t> de </a:t>
            </a:r>
            <a:r>
              <a:rPr lang="en-US" sz="2000" dirty="0" err="1" smtClean="0"/>
              <a:t>conduite</a:t>
            </a:r>
            <a:r>
              <a:rPr lang="en-US" sz="2000" dirty="0" smtClean="0"/>
              <a:t> pour </a:t>
            </a:r>
            <a:r>
              <a:rPr lang="en-US" sz="2000" dirty="0" err="1" smtClean="0"/>
              <a:t>l`eau</a:t>
            </a:r>
            <a:r>
              <a:rPr lang="en-US" sz="2000" dirty="0" smtClean="0"/>
              <a:t> et </a:t>
            </a:r>
            <a:r>
              <a:rPr lang="en-US" sz="2000" dirty="0" err="1" smtClean="0"/>
              <a:t>l`évacuation</a:t>
            </a:r>
            <a:r>
              <a:rPr lang="en-US" sz="2000" dirty="0" smtClean="0"/>
              <a:t> des </a:t>
            </a:r>
            <a:r>
              <a:rPr lang="en-US" sz="2000" dirty="0" err="1" smtClean="0"/>
              <a:t>vidanges</a:t>
            </a:r>
            <a:r>
              <a:rPr lang="en-US" sz="2000" dirty="0" smtClean="0"/>
              <a:t> </a:t>
            </a:r>
            <a:r>
              <a:rPr lang="en-US" sz="2000" dirty="0" err="1" smtClean="0"/>
              <a:t>étaient</a:t>
            </a:r>
            <a:r>
              <a:rPr lang="en-US" sz="2000" dirty="0" smtClean="0"/>
              <a:t> </a:t>
            </a:r>
            <a:r>
              <a:rPr lang="en-US" sz="2000" dirty="0" err="1" smtClean="0"/>
              <a:t>installées</a:t>
            </a:r>
            <a:r>
              <a:rPr lang="en-US" sz="2000" dirty="0" smtClean="0"/>
              <a:t>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29476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6149" name="Picture 5" descr="C:\Users\Barry\Desktop\phoca_thumb_l_Selkirk bridge 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054415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La Ville de Selkirk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           </a:t>
            </a:r>
            <a:r>
              <a:rPr lang="en-US" sz="2000" dirty="0" err="1" smtClean="0"/>
              <a:t>Érection</a:t>
            </a:r>
            <a:r>
              <a:rPr lang="en-US" sz="2000" dirty="0" smtClean="0"/>
              <a:t> en 1986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                 1998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 smtClean="0"/>
              <a:t>Chuck the Channel Catfish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Selkirk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devenu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Grande Ville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0"/>
            <a:ext cx="1905000" cy="279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09800"/>
            <a:ext cx="2857500" cy="2540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3308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Les </a:t>
            </a:r>
            <a:r>
              <a:rPr lang="en-US" sz="2000" dirty="0" err="1" smtClean="0"/>
              <a:t>êtres</a:t>
            </a:r>
            <a:r>
              <a:rPr lang="en-US" sz="2000" dirty="0" smtClean="0"/>
              <a:t> </a:t>
            </a:r>
            <a:r>
              <a:rPr lang="en-US" sz="2000" dirty="0" err="1" smtClean="0"/>
              <a:t>humains</a:t>
            </a:r>
            <a:r>
              <a:rPr lang="en-US" sz="2000" dirty="0" smtClean="0"/>
              <a:t> </a:t>
            </a:r>
            <a:r>
              <a:rPr lang="en-US" sz="2000" dirty="0" err="1" smtClean="0"/>
              <a:t>ont</a:t>
            </a:r>
            <a:r>
              <a:rPr lang="en-US" sz="2000" dirty="0" smtClean="0"/>
              <a:t> </a:t>
            </a:r>
            <a:r>
              <a:rPr lang="en-US" sz="2000" dirty="0" err="1" smtClean="0"/>
              <a:t>vécu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de Selkirk </a:t>
            </a:r>
            <a:r>
              <a:rPr lang="en-US" sz="2000" dirty="0" err="1" smtClean="0"/>
              <a:t>depuis</a:t>
            </a:r>
            <a:r>
              <a:rPr lang="en-US" sz="2000" dirty="0" smtClean="0"/>
              <a:t> au </a:t>
            </a:r>
            <a:r>
              <a:rPr lang="en-US" sz="2000" dirty="0" err="1" smtClean="0"/>
              <a:t>moins</a:t>
            </a:r>
            <a:r>
              <a:rPr lang="en-US" sz="2000" dirty="0" smtClean="0"/>
              <a:t> 3000 ans.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Ces</a:t>
            </a:r>
            <a:r>
              <a:rPr lang="en-US" sz="2000" dirty="0" smtClean="0"/>
              <a:t> premières </a:t>
            </a:r>
            <a:r>
              <a:rPr lang="en-US" sz="2000" dirty="0" err="1" smtClean="0"/>
              <a:t>personnes</a:t>
            </a:r>
            <a:r>
              <a:rPr lang="en-US" sz="2000" dirty="0" smtClean="0"/>
              <a:t> </a:t>
            </a:r>
            <a:r>
              <a:rPr lang="en-US" sz="2000" dirty="0" err="1" smtClean="0"/>
              <a:t>vivaient</a:t>
            </a:r>
            <a:r>
              <a:rPr lang="en-US" sz="2000" dirty="0" smtClean="0"/>
              <a:t> des </a:t>
            </a:r>
            <a:r>
              <a:rPr lang="en-US" sz="2000" dirty="0" err="1" smtClean="0"/>
              <a:t>ressources</a:t>
            </a:r>
            <a:r>
              <a:rPr lang="en-US" sz="2000" dirty="0" smtClean="0"/>
              <a:t> </a:t>
            </a:r>
            <a:r>
              <a:rPr lang="en-US" sz="2000" dirty="0" err="1" smtClean="0"/>
              <a:t>naturelles</a:t>
            </a:r>
            <a:r>
              <a:rPr lang="en-US" sz="2000" dirty="0" smtClean="0"/>
              <a:t> et </a:t>
            </a:r>
            <a:r>
              <a:rPr lang="en-US" sz="2000" dirty="0" err="1" smtClean="0"/>
              <a:t>alors</a:t>
            </a:r>
            <a:r>
              <a:rPr lang="en-US" sz="2000" dirty="0" smtClean="0"/>
              <a:t> </a:t>
            </a:r>
            <a:r>
              <a:rPr lang="en-US" sz="2000" dirty="0" err="1" smtClean="0"/>
              <a:t>suivaient</a:t>
            </a:r>
            <a:r>
              <a:rPr lang="en-US" sz="2000" dirty="0" smtClean="0"/>
              <a:t> les </a:t>
            </a:r>
            <a:r>
              <a:rPr lang="en-US" sz="2000" dirty="0" err="1" smtClean="0"/>
              <a:t>animaux</a:t>
            </a:r>
            <a:r>
              <a:rPr lang="en-US" sz="2000" dirty="0" smtClean="0"/>
              <a:t>, les </a:t>
            </a:r>
            <a:r>
              <a:rPr lang="en-US" sz="2000" dirty="0" err="1" smtClean="0"/>
              <a:t>oiseaux</a:t>
            </a:r>
            <a:r>
              <a:rPr lang="en-US" sz="2000" dirty="0" smtClean="0"/>
              <a:t> et les </a:t>
            </a:r>
            <a:r>
              <a:rPr lang="en-US" sz="2000" dirty="0" err="1" smtClean="0"/>
              <a:t>poissons</a:t>
            </a:r>
            <a:r>
              <a:rPr lang="en-US" sz="2000" dirty="0" smtClean="0"/>
              <a:t> </a:t>
            </a:r>
            <a:r>
              <a:rPr lang="en-US" sz="2000" dirty="0" err="1" smtClean="0"/>
              <a:t>selon</a:t>
            </a:r>
            <a:r>
              <a:rPr lang="en-US" sz="2000" dirty="0" smtClean="0"/>
              <a:t> les </a:t>
            </a:r>
            <a:r>
              <a:rPr lang="en-US" sz="2000" dirty="0" err="1" smtClean="0"/>
              <a:t>saisons</a:t>
            </a:r>
            <a:r>
              <a:rPr lang="en-US" sz="2000" dirty="0" smtClean="0"/>
              <a:t> d’ </a:t>
            </a:r>
            <a:r>
              <a:rPr lang="en-US" sz="2000" dirty="0" err="1" smtClean="0"/>
              <a:t>année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533401"/>
            <a:ext cx="8308975" cy="1142999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sz="4000" dirty="0" smtClean="0"/>
              <a:t>Les Premières </a:t>
            </a:r>
            <a:r>
              <a:rPr lang="en-US" sz="4000" dirty="0" err="1" smtClean="0"/>
              <a:t>Personnes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733800"/>
            <a:ext cx="18400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295400"/>
            <a:ext cx="1524000" cy="1757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743200"/>
            <a:ext cx="1136650" cy="1003486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419600"/>
            <a:ext cx="1295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24400" y="1219200"/>
            <a:ext cx="4038600" cy="4525963"/>
          </a:xfrm>
        </p:spPr>
        <p:txBody>
          <a:bodyPr>
            <a:normAutofit/>
          </a:bodyPr>
          <a:lstStyle/>
          <a:p>
            <a:pPr marL="228600" lvl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 err="1" smtClean="0"/>
              <a:t>Ces</a:t>
            </a:r>
            <a:r>
              <a:rPr lang="en-US" sz="2000" dirty="0" smtClean="0"/>
              <a:t> </a:t>
            </a:r>
            <a:r>
              <a:rPr lang="en-US" sz="2000" dirty="0" err="1" smtClean="0"/>
              <a:t>personnes</a:t>
            </a:r>
            <a:r>
              <a:rPr lang="en-US" sz="2000" dirty="0" smtClean="0"/>
              <a:t> </a:t>
            </a:r>
            <a:r>
              <a:rPr lang="en-US" sz="2000" dirty="0" err="1" smtClean="0"/>
              <a:t>chassaient</a:t>
            </a:r>
            <a:r>
              <a:rPr lang="en-US" sz="2000" dirty="0" smtClean="0"/>
              <a:t> les </a:t>
            </a:r>
            <a:r>
              <a:rPr lang="en-US" sz="2000" dirty="0" err="1" smtClean="0"/>
              <a:t>bisons</a:t>
            </a:r>
            <a:r>
              <a:rPr lang="en-US" sz="2000" dirty="0" smtClean="0"/>
              <a:t> et </a:t>
            </a:r>
            <a:r>
              <a:rPr lang="en-US" sz="2000" dirty="0" err="1" smtClean="0"/>
              <a:t>ont</a:t>
            </a:r>
            <a:r>
              <a:rPr lang="en-US" sz="2000" dirty="0" smtClean="0"/>
              <a:t> fait des </a:t>
            </a:r>
            <a:r>
              <a:rPr lang="en-US" sz="2000" dirty="0" err="1" smtClean="0"/>
              <a:t>échanges</a:t>
            </a:r>
            <a:r>
              <a:rPr lang="en-US" sz="2000" dirty="0" smtClean="0"/>
              <a:t> avec </a:t>
            </a:r>
            <a:r>
              <a:rPr lang="en-US" sz="2000" dirty="0" err="1" smtClean="0"/>
              <a:t>d’autres</a:t>
            </a:r>
            <a:r>
              <a:rPr lang="en-US" sz="2000" dirty="0" smtClean="0"/>
              <a:t> </a:t>
            </a:r>
            <a:r>
              <a:rPr lang="en-US" sz="2000" dirty="0" err="1" smtClean="0"/>
              <a:t>groupes</a:t>
            </a:r>
            <a:r>
              <a:rPr lang="en-US" sz="2000" dirty="0" smtClean="0"/>
              <a:t> du continent.</a:t>
            </a:r>
          </a:p>
          <a:p>
            <a:pPr marL="228600" lvl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 err="1" smtClean="0"/>
              <a:t>Ces</a:t>
            </a:r>
            <a:r>
              <a:rPr lang="en-US" sz="2000" dirty="0" smtClean="0"/>
              <a:t> </a:t>
            </a:r>
            <a:r>
              <a:rPr lang="en-US" sz="2000" dirty="0" err="1" smtClean="0"/>
              <a:t>personnes</a:t>
            </a:r>
            <a:r>
              <a:rPr lang="en-US" sz="2000" dirty="0" smtClean="0"/>
              <a:t> </a:t>
            </a:r>
            <a:r>
              <a:rPr lang="en-US" sz="2000" dirty="0" err="1" smtClean="0"/>
              <a:t>faisaient</a:t>
            </a:r>
            <a:r>
              <a:rPr lang="en-US" sz="2000" dirty="0" smtClean="0"/>
              <a:t> la </a:t>
            </a:r>
            <a:r>
              <a:rPr lang="en-US" sz="2000" dirty="0" err="1" smtClean="0"/>
              <a:t>récolte</a:t>
            </a:r>
            <a:r>
              <a:rPr lang="en-US" sz="2000" dirty="0" smtClean="0"/>
              <a:t> du </a:t>
            </a:r>
            <a:r>
              <a:rPr lang="en-US" sz="2000" dirty="0" err="1" smtClean="0"/>
              <a:t>riz</a:t>
            </a:r>
            <a:r>
              <a:rPr lang="en-US" sz="2000" dirty="0" smtClean="0"/>
              <a:t> </a:t>
            </a:r>
            <a:r>
              <a:rPr lang="en-US" sz="2000" dirty="0" err="1" smtClean="0"/>
              <a:t>sauvage</a:t>
            </a:r>
            <a:r>
              <a:rPr lang="en-US" sz="2000" dirty="0" smtClean="0"/>
              <a:t>.</a:t>
            </a:r>
          </a:p>
          <a:p>
            <a:pPr marL="228600" lvl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 smtClean="0"/>
              <a:t>La vie a </a:t>
            </a:r>
            <a:r>
              <a:rPr lang="en-US" sz="2000" dirty="0" err="1" smtClean="0"/>
              <a:t>changé</a:t>
            </a:r>
            <a:r>
              <a:rPr lang="en-US" sz="2000" dirty="0" smtClean="0"/>
              <a:t> et pour </a:t>
            </a:r>
            <a:r>
              <a:rPr lang="en-US" sz="2000" dirty="0" err="1" smtClean="0"/>
              <a:t>avoir</a:t>
            </a:r>
            <a:r>
              <a:rPr lang="en-US" sz="2000" dirty="0" smtClean="0"/>
              <a:t> </a:t>
            </a:r>
            <a:r>
              <a:rPr lang="en-US" sz="2000" dirty="0" err="1" smtClean="0"/>
              <a:t>assez</a:t>
            </a:r>
            <a:r>
              <a:rPr lang="en-US" sz="2000" dirty="0" smtClean="0"/>
              <a:t> à manger </a:t>
            </a:r>
            <a:r>
              <a:rPr lang="en-US" sz="2000" dirty="0" err="1" smtClean="0"/>
              <a:t>ces</a:t>
            </a:r>
            <a:r>
              <a:rPr lang="en-US" sz="2000" dirty="0" smtClean="0"/>
              <a:t> </a:t>
            </a:r>
            <a:r>
              <a:rPr lang="en-US" sz="2000" dirty="0" err="1" smtClean="0"/>
              <a:t>permières</a:t>
            </a:r>
            <a:r>
              <a:rPr lang="en-US" sz="2000" dirty="0" smtClean="0"/>
              <a:t> </a:t>
            </a:r>
            <a:r>
              <a:rPr lang="en-US" sz="2000" dirty="0" err="1" smtClean="0"/>
              <a:t>personnes</a:t>
            </a:r>
            <a:r>
              <a:rPr lang="en-US" sz="2000" dirty="0" smtClean="0"/>
              <a:t> </a:t>
            </a:r>
            <a:r>
              <a:rPr lang="en-US" sz="2000" dirty="0" err="1" smtClean="0"/>
              <a:t>ont</a:t>
            </a:r>
            <a:r>
              <a:rPr lang="en-US" sz="2000" dirty="0" smtClean="0"/>
              <a:t> </a:t>
            </a:r>
            <a:r>
              <a:rPr lang="en-US" sz="2000" dirty="0" err="1" smtClean="0"/>
              <a:t>commencé</a:t>
            </a:r>
            <a:r>
              <a:rPr lang="en-US" sz="2000" dirty="0" smtClean="0"/>
              <a:t> à </a:t>
            </a:r>
            <a:r>
              <a:rPr lang="en-US" sz="2000" dirty="0" err="1" smtClean="0"/>
              <a:t>cultiver</a:t>
            </a:r>
            <a:r>
              <a:rPr lang="en-US" sz="2000" dirty="0" smtClean="0"/>
              <a:t> la </a:t>
            </a:r>
            <a:r>
              <a:rPr lang="en-US" sz="2000" dirty="0" err="1" smtClean="0"/>
              <a:t>terre</a:t>
            </a:r>
            <a:r>
              <a:rPr lang="en-US" sz="2000" dirty="0" smtClean="0"/>
              <a:t>.</a:t>
            </a:r>
          </a:p>
          <a:p>
            <a:pPr marL="228600" lvl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dirty="0" smtClean="0"/>
              <a:t>Voila..les </a:t>
            </a:r>
            <a:r>
              <a:rPr lang="en-US" sz="2000" dirty="0" err="1" smtClean="0"/>
              <a:t>ancêtres</a:t>
            </a:r>
            <a:r>
              <a:rPr lang="en-US" sz="2000" dirty="0" smtClean="0"/>
              <a:t> des </a:t>
            </a:r>
            <a:r>
              <a:rPr lang="en-US" sz="2000" dirty="0" err="1" smtClean="0"/>
              <a:t>Autochtone</a:t>
            </a:r>
            <a:r>
              <a:rPr lang="en-US" sz="2000" dirty="0" smtClean="0"/>
              <a:t> Cree.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C4C4C"/>
              </a:clrFrom>
              <a:clrTo>
                <a:srgbClr val="4C4C4C">
                  <a:alpha val="0"/>
                </a:srgbClr>
              </a:clrTo>
            </a:clrChange>
            <a:lum bright="6000" contrast="15000"/>
            <a:alphaModFix/>
          </a:blip>
          <a:stretch>
            <a:fillRect/>
          </a:stretch>
        </p:blipFill>
        <p:spPr>
          <a:xfrm>
            <a:off x="533400" y="1066800"/>
            <a:ext cx="2105025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90800"/>
            <a:ext cx="3302000" cy="2463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2819400"/>
            <a:ext cx="2895600" cy="34155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187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         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28" name="Picture 4" descr="C:\Users\Barry\Desktop\Ojib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3267075" cy="263108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381000"/>
            <a:ext cx="1778000" cy="1226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914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Groupes</a:t>
            </a:r>
            <a:r>
              <a:rPr lang="en-US" sz="4000" dirty="0" smtClean="0"/>
              <a:t> </a:t>
            </a:r>
            <a:r>
              <a:rPr lang="en-US" sz="4000" dirty="0" err="1" smtClean="0"/>
              <a:t>Autochtone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2438401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err="1" smtClean="0"/>
              <a:t>Assiniboin/e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Cree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Saulteaux</a:t>
            </a:r>
            <a:r>
              <a:rPr lang="en-US" sz="2000" dirty="0" smtClean="0"/>
              <a:t> (</a:t>
            </a:r>
            <a:r>
              <a:rPr lang="en-US" sz="2000" dirty="0" err="1" smtClean="0"/>
              <a:t>Ojibway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Métis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438401"/>
            <a:ext cx="40386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Selkirk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</a:t>
            </a:r>
            <a:r>
              <a:rPr lang="en-US" sz="2000" dirty="0" err="1" smtClean="0"/>
              <a:t>nommé</a:t>
            </a:r>
            <a:r>
              <a:rPr lang="en-US" sz="2000" dirty="0" smtClean="0"/>
              <a:t> en souvenir d’un </a:t>
            </a:r>
            <a:r>
              <a:rPr lang="en-US" sz="2000" dirty="0" err="1" smtClean="0"/>
              <a:t>Écossais</a:t>
            </a:r>
            <a:r>
              <a:rPr lang="en-US" sz="2000" dirty="0" smtClean="0"/>
              <a:t>, Thomas Douglas, 5ème </a:t>
            </a:r>
            <a:r>
              <a:rPr lang="en-US" sz="2000" dirty="0" err="1" smtClean="0"/>
              <a:t>Compte</a:t>
            </a:r>
            <a:r>
              <a:rPr lang="en-US" sz="2000" dirty="0" smtClean="0"/>
              <a:t> de Selkirk.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Le </a:t>
            </a:r>
            <a:r>
              <a:rPr lang="en-US" sz="2000" dirty="0" err="1" smtClean="0"/>
              <a:t>Compte</a:t>
            </a:r>
            <a:r>
              <a:rPr lang="en-US" sz="2000" dirty="0" smtClean="0"/>
              <a:t>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</a:t>
            </a:r>
            <a:r>
              <a:rPr lang="en-US" sz="2000" dirty="0" err="1" smtClean="0"/>
              <a:t>accordé</a:t>
            </a:r>
            <a:r>
              <a:rPr lang="en-US" sz="2000" dirty="0" smtClean="0"/>
              <a:t> beaucoup de </a:t>
            </a:r>
            <a:r>
              <a:rPr lang="en-US" sz="2000" dirty="0" err="1" smtClean="0"/>
              <a:t>terre</a:t>
            </a:r>
            <a:r>
              <a:rPr lang="en-US" sz="2000" dirty="0" smtClean="0"/>
              <a:t> au </a:t>
            </a:r>
            <a:r>
              <a:rPr lang="en-US" sz="2000" dirty="0" err="1" smtClean="0"/>
              <a:t>côté</a:t>
            </a:r>
            <a:r>
              <a:rPr lang="en-US" sz="2000" dirty="0" smtClean="0"/>
              <a:t> de la </a:t>
            </a:r>
            <a:r>
              <a:rPr lang="en-US" sz="2000" dirty="0" err="1" smtClean="0"/>
              <a:t>Rivière</a:t>
            </a:r>
            <a:r>
              <a:rPr lang="en-US" sz="2000" dirty="0" smtClean="0"/>
              <a:t> Rouge </a:t>
            </a:r>
            <a:r>
              <a:rPr lang="en-US" sz="2000" dirty="0" err="1" smtClean="0"/>
              <a:t>où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a </a:t>
            </a:r>
            <a:r>
              <a:rPr lang="en-US" sz="2000" dirty="0" err="1" smtClean="0"/>
              <a:t>commencé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colonie</a:t>
            </a:r>
            <a:r>
              <a:rPr lang="en-US" sz="2000" dirty="0" smtClean="0"/>
              <a:t> en 1813.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5925" y="762001"/>
            <a:ext cx="8308975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Le </a:t>
            </a:r>
            <a:r>
              <a:rPr lang="en-US" dirty="0" err="1" smtClean="0"/>
              <a:t>Compte</a:t>
            </a:r>
            <a:r>
              <a:rPr lang="en-US" dirty="0" smtClean="0"/>
              <a:t> de Selkirk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153" y="1600200"/>
            <a:ext cx="383048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416491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Compangnie</a:t>
            </a:r>
            <a:r>
              <a:rPr lang="en-US" sz="2000" dirty="0" smtClean="0"/>
              <a:t> du Nord-</a:t>
            </a:r>
            <a:r>
              <a:rPr lang="en-US" sz="2000" dirty="0" err="1" smtClean="0"/>
              <a:t>Ouest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Compagnie</a:t>
            </a:r>
            <a:r>
              <a:rPr lang="en-US" sz="2000" dirty="0" smtClean="0"/>
              <a:t> de la </a:t>
            </a:r>
            <a:r>
              <a:rPr lang="en-US" sz="2000" dirty="0" err="1" smtClean="0"/>
              <a:t>Baie</a:t>
            </a:r>
            <a:r>
              <a:rPr lang="en-US" sz="2000" dirty="0" smtClean="0"/>
              <a:t> </a:t>
            </a:r>
            <a:r>
              <a:rPr lang="en-US" sz="2000" dirty="0" err="1" smtClean="0"/>
              <a:t>d’Hudson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4598894" cy="448235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Lower Fort Garry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8975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Industrie</a:t>
            </a:r>
            <a:r>
              <a:rPr lang="en-US" sz="4000" dirty="0" smtClean="0"/>
              <a:t> de la </a:t>
            </a:r>
            <a:r>
              <a:rPr lang="en-US" sz="4000" dirty="0" err="1" smtClean="0"/>
              <a:t>Fourrure</a:t>
            </a:r>
            <a:endParaRPr lang="en-US" sz="4000" dirty="0"/>
          </a:p>
        </p:txBody>
      </p:sp>
      <p:pic>
        <p:nvPicPr>
          <p:cNvPr id="5" name="Picture 4" descr="C:\Users\Barry\Desktop\Lower Fort Ga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438400"/>
            <a:ext cx="4238171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925" y="609601"/>
            <a:ext cx="8308975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		</a:t>
            </a:r>
            <a:r>
              <a:rPr lang="en-US" sz="4000" dirty="0" smtClean="0"/>
              <a:t>Les Lots de  la </a:t>
            </a:r>
            <a:r>
              <a:rPr lang="en-US" sz="4000" dirty="0" err="1" smtClean="0"/>
              <a:t>Rivière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209800"/>
            <a:ext cx="5080000" cy="3556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905435"/>
          </a:xfrm>
        </p:spPr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sz="4000" dirty="0" smtClean="0"/>
              <a:t>1867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0"/>
            <a:ext cx="2794000" cy="290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105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Bonne Fête Canada ! </a:t>
            </a:r>
            <a:endParaRPr lang="en-US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1308</TotalTime>
  <Words>654</Words>
  <Application>Microsoft Office PowerPoint</Application>
  <PresentationFormat>On-screen Show (4:3)</PresentationFormat>
  <Paragraphs>146</Paragraphs>
  <Slides>21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L’Histoire de Selkirk  </vt:lpstr>
      <vt:lpstr>Où est Selkirk?</vt:lpstr>
      <vt:lpstr>         Les Premières Personnes</vt:lpstr>
      <vt:lpstr>Slide 4</vt:lpstr>
      <vt:lpstr>Slide 5</vt:lpstr>
      <vt:lpstr>            Le Compte de Selkirk</vt:lpstr>
      <vt:lpstr>Industrie de la Fourrure</vt:lpstr>
      <vt:lpstr>  Les Lots de  la Rivière</vt:lpstr>
      <vt:lpstr>                                  1867</vt:lpstr>
      <vt:lpstr>                                  1870</vt:lpstr>
      <vt:lpstr>    1875 - La Vie dans les    environs de Selkirk</vt:lpstr>
      <vt:lpstr>Slide 12</vt:lpstr>
      <vt:lpstr>                     1877</vt:lpstr>
      <vt:lpstr> C’est Devenu une Ville</vt:lpstr>
      <vt:lpstr>     Selkirk a Continué à Grandir</vt:lpstr>
      <vt:lpstr>Slide 16</vt:lpstr>
      <vt:lpstr>Slide 17</vt:lpstr>
      <vt:lpstr>Slide 18</vt:lpstr>
      <vt:lpstr>Slide 19</vt:lpstr>
      <vt:lpstr>                     </vt:lpstr>
      <vt:lpstr>              La Ville de Selkirk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Selkirk</dc:title>
  <dc:creator>Barry</dc:creator>
  <cp:lastModifiedBy>Barry Moolchan</cp:lastModifiedBy>
  <cp:revision>135</cp:revision>
  <dcterms:created xsi:type="dcterms:W3CDTF">2015-04-17T20:29:24Z</dcterms:created>
  <dcterms:modified xsi:type="dcterms:W3CDTF">2015-04-17T20:30:42Z</dcterms:modified>
</cp:coreProperties>
</file>